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5" r:id="rId16"/>
    <p:sldId id="276" r:id="rId17"/>
    <p:sldId id="277" r:id="rId18"/>
    <p:sldId id="268" r:id="rId19"/>
    <p:sldId id="279" r:id="rId20"/>
    <p:sldId id="286" r:id="rId21"/>
    <p:sldId id="269" r:id="rId22"/>
    <p:sldId id="270" r:id="rId23"/>
    <p:sldId id="271" r:id="rId24"/>
    <p:sldId id="281" r:id="rId25"/>
    <p:sldId id="280" r:id="rId26"/>
    <p:sldId id="283" r:id="rId27"/>
    <p:sldId id="284" r:id="rId28"/>
    <p:sldId id="28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E64"/>
    <a:srgbClr val="0D47A1"/>
    <a:srgbClr val="000099"/>
    <a:srgbClr val="0A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B16CA4-0766-1772-AA27-9BF851173DD5}" v="29" dt="2026-01-09T20:59:12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625" autoAdjust="0"/>
  </p:normalViewPr>
  <p:slideViewPr>
    <p:cSldViewPr snapToGrid="0">
      <p:cViewPr varScale="1">
        <p:scale>
          <a:sx n="93" d="100"/>
          <a:sy n="93" d="100"/>
        </p:scale>
        <p:origin x="12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Moss" userId="2ef91cd1-478d-4e62-9b55-d75b2861bfe4" providerId="ADAL" clId="{ED042BA5-6EA9-45D7-A418-C8F7DB54052A}"/>
    <pc:docChg chg="custSel addSld modSld">
      <pc:chgData name="Aaron Moss" userId="2ef91cd1-478d-4e62-9b55-d75b2861bfe4" providerId="ADAL" clId="{ED042BA5-6EA9-45D7-A418-C8F7DB54052A}" dt="2025-12-10T18:41:08.823" v="595" actId="14100"/>
      <pc:docMkLst>
        <pc:docMk/>
      </pc:docMkLst>
      <pc:sldChg chg="modSp mod modNotesTx">
        <pc:chgData name="Aaron Moss" userId="2ef91cd1-478d-4e62-9b55-d75b2861bfe4" providerId="ADAL" clId="{ED042BA5-6EA9-45D7-A418-C8F7DB54052A}" dt="2025-12-10T18:39:38.224" v="559" actId="113"/>
        <pc:sldMkLst>
          <pc:docMk/>
          <pc:sldMk cId="461406383" sldId="257"/>
        </pc:sldMkLst>
        <pc:spChg chg="mod">
          <ac:chgData name="Aaron Moss" userId="2ef91cd1-478d-4e62-9b55-d75b2861bfe4" providerId="ADAL" clId="{ED042BA5-6EA9-45D7-A418-C8F7DB54052A}" dt="2025-12-10T18:39:38.224" v="559" actId="113"/>
          <ac:spMkLst>
            <pc:docMk/>
            <pc:sldMk cId="461406383" sldId="257"/>
            <ac:spMk id="2" creationId="{23260097-3366-5B13-3236-F885DDF74D93}"/>
          </ac:spMkLst>
        </pc:spChg>
      </pc:sldChg>
      <pc:sldChg chg="modSp mod">
        <pc:chgData name="Aaron Moss" userId="2ef91cd1-478d-4e62-9b55-d75b2861bfe4" providerId="ADAL" clId="{ED042BA5-6EA9-45D7-A418-C8F7DB54052A}" dt="2025-12-10T18:39:43.377" v="561" actId="207"/>
        <pc:sldMkLst>
          <pc:docMk/>
          <pc:sldMk cId="0" sldId="259"/>
        </pc:sldMkLst>
        <pc:spChg chg="mod">
          <ac:chgData name="Aaron Moss" userId="2ef91cd1-478d-4e62-9b55-d75b2861bfe4" providerId="ADAL" clId="{ED042BA5-6EA9-45D7-A418-C8F7DB54052A}" dt="2025-12-10T18:39:43.377" v="561" actId="207"/>
          <ac:spMkLst>
            <pc:docMk/>
            <pc:sldMk cId="0" sldId="259"/>
            <ac:spMk id="2" creationId="{FD168729-1264-583C-6C0A-31046851907C}"/>
          </ac:spMkLst>
        </pc:spChg>
        <pc:picChg chg="mod">
          <ac:chgData name="Aaron Moss" userId="2ef91cd1-478d-4e62-9b55-d75b2861bfe4" providerId="ADAL" clId="{ED042BA5-6EA9-45D7-A418-C8F7DB54052A}" dt="2025-12-10T18:22:13.827" v="121" actId="208"/>
          <ac:picMkLst>
            <pc:docMk/>
            <pc:sldMk cId="0" sldId="259"/>
            <ac:picMk id="101" creationId="{00000000-0000-0000-0000-000000000000}"/>
          </ac:picMkLst>
        </pc:picChg>
        <pc:picChg chg="mod">
          <ac:chgData name="Aaron Moss" userId="2ef91cd1-478d-4e62-9b55-d75b2861bfe4" providerId="ADAL" clId="{ED042BA5-6EA9-45D7-A418-C8F7DB54052A}" dt="2025-12-10T18:22:16.018" v="122" actId="208"/>
          <ac:picMkLst>
            <pc:docMk/>
            <pc:sldMk cId="0" sldId="259"/>
            <ac:picMk id="102" creationId="{00000000-0000-0000-0000-000000000000}"/>
          </ac:picMkLst>
        </pc:picChg>
        <pc:picChg chg="mod">
          <ac:chgData name="Aaron Moss" userId="2ef91cd1-478d-4e62-9b55-d75b2861bfe4" providerId="ADAL" clId="{ED042BA5-6EA9-45D7-A418-C8F7DB54052A}" dt="2025-12-10T18:22:17.343" v="123" actId="208"/>
          <ac:picMkLst>
            <pc:docMk/>
            <pc:sldMk cId="0" sldId="259"/>
            <ac:picMk id="103" creationId="{00000000-0000-0000-0000-000000000000}"/>
          </ac:picMkLst>
        </pc:picChg>
        <pc:picChg chg="mod">
          <ac:chgData name="Aaron Moss" userId="2ef91cd1-478d-4e62-9b55-d75b2861bfe4" providerId="ADAL" clId="{ED042BA5-6EA9-45D7-A418-C8F7DB54052A}" dt="2025-12-10T18:22:19.001" v="124" actId="208"/>
          <ac:picMkLst>
            <pc:docMk/>
            <pc:sldMk cId="0" sldId="259"/>
            <ac:picMk id="104" creationId="{00000000-0000-0000-0000-000000000000}"/>
          </ac:picMkLst>
        </pc:picChg>
      </pc:sldChg>
      <pc:sldChg chg="modSp mod">
        <pc:chgData name="Aaron Moss" userId="2ef91cd1-478d-4e62-9b55-d75b2861bfe4" providerId="ADAL" clId="{ED042BA5-6EA9-45D7-A418-C8F7DB54052A}" dt="2025-12-10T18:39:47.957" v="563" actId="207"/>
        <pc:sldMkLst>
          <pc:docMk/>
          <pc:sldMk cId="3039091758" sldId="261"/>
        </pc:sldMkLst>
        <pc:spChg chg="mod">
          <ac:chgData name="Aaron Moss" userId="2ef91cd1-478d-4e62-9b55-d75b2861bfe4" providerId="ADAL" clId="{ED042BA5-6EA9-45D7-A418-C8F7DB54052A}" dt="2025-12-10T18:39:47.957" v="563" actId="207"/>
          <ac:spMkLst>
            <pc:docMk/>
            <pc:sldMk cId="3039091758" sldId="261"/>
            <ac:spMk id="2" creationId="{CB18DCD2-1C16-9DEA-B6C8-095E152D1E81}"/>
          </ac:spMkLst>
        </pc:spChg>
      </pc:sldChg>
      <pc:sldChg chg="modSp mod">
        <pc:chgData name="Aaron Moss" userId="2ef91cd1-478d-4e62-9b55-d75b2861bfe4" providerId="ADAL" clId="{ED042BA5-6EA9-45D7-A418-C8F7DB54052A}" dt="2025-12-10T18:39:52.455" v="565" actId="207"/>
        <pc:sldMkLst>
          <pc:docMk/>
          <pc:sldMk cId="3344058408" sldId="262"/>
        </pc:sldMkLst>
        <pc:spChg chg="mod">
          <ac:chgData name="Aaron Moss" userId="2ef91cd1-478d-4e62-9b55-d75b2861bfe4" providerId="ADAL" clId="{ED042BA5-6EA9-45D7-A418-C8F7DB54052A}" dt="2025-12-10T18:39:52.455" v="565" actId="207"/>
          <ac:spMkLst>
            <pc:docMk/>
            <pc:sldMk cId="3344058408" sldId="262"/>
            <ac:spMk id="2" creationId="{B249717F-A7F7-405F-7818-626EC76EEE15}"/>
          </ac:spMkLst>
        </pc:spChg>
      </pc:sldChg>
      <pc:sldChg chg="modSp mod">
        <pc:chgData name="Aaron Moss" userId="2ef91cd1-478d-4e62-9b55-d75b2861bfe4" providerId="ADAL" clId="{ED042BA5-6EA9-45D7-A418-C8F7DB54052A}" dt="2025-12-10T18:39:57.058" v="567" actId="207"/>
        <pc:sldMkLst>
          <pc:docMk/>
          <pc:sldMk cId="0" sldId="263"/>
        </pc:sldMkLst>
        <pc:spChg chg="mod">
          <ac:chgData name="Aaron Moss" userId="2ef91cd1-478d-4e62-9b55-d75b2861bfe4" providerId="ADAL" clId="{ED042BA5-6EA9-45D7-A418-C8F7DB54052A}" dt="2025-12-10T18:39:57.058" v="567" actId="207"/>
          <ac:spMkLst>
            <pc:docMk/>
            <pc:sldMk cId="0" sldId="263"/>
            <ac:spMk id="7" creationId="{801FE8E7-B09C-ACD9-D05E-F523814F0E5E}"/>
          </ac:spMkLst>
        </pc:spChg>
        <pc:spChg chg="mod">
          <ac:chgData name="Aaron Moss" userId="2ef91cd1-478d-4e62-9b55-d75b2861bfe4" providerId="ADAL" clId="{ED042BA5-6EA9-45D7-A418-C8F7DB54052A}" dt="2025-12-10T18:23:00.701" v="127" actId="1076"/>
          <ac:spMkLst>
            <pc:docMk/>
            <pc:sldMk cId="0" sldId="263"/>
            <ac:spMk id="143" creationId="{00000000-0000-0000-0000-000000000000}"/>
          </ac:spMkLst>
        </pc:spChg>
        <pc:spChg chg="mod">
          <ac:chgData name="Aaron Moss" userId="2ef91cd1-478d-4e62-9b55-d75b2861bfe4" providerId="ADAL" clId="{ED042BA5-6EA9-45D7-A418-C8F7DB54052A}" dt="2025-12-10T18:23:04.758" v="129" actId="1076"/>
          <ac:spMkLst>
            <pc:docMk/>
            <pc:sldMk cId="0" sldId="263"/>
            <ac:spMk id="144" creationId="{00000000-0000-0000-0000-000000000000}"/>
          </ac:spMkLst>
        </pc:spChg>
        <pc:spChg chg="mod">
          <ac:chgData name="Aaron Moss" userId="2ef91cd1-478d-4e62-9b55-d75b2861bfe4" providerId="ADAL" clId="{ED042BA5-6EA9-45D7-A418-C8F7DB54052A}" dt="2025-12-10T18:23:14.231" v="131" actId="1076"/>
          <ac:spMkLst>
            <pc:docMk/>
            <pc:sldMk cId="0" sldId="263"/>
            <ac:spMk id="145" creationId="{00000000-0000-0000-0000-000000000000}"/>
          </ac:spMkLst>
        </pc:spChg>
        <pc:spChg chg="mod">
          <ac:chgData name="Aaron Moss" userId="2ef91cd1-478d-4e62-9b55-d75b2861bfe4" providerId="ADAL" clId="{ED042BA5-6EA9-45D7-A418-C8F7DB54052A}" dt="2025-12-10T18:23:26.304" v="133" actId="1076"/>
          <ac:spMkLst>
            <pc:docMk/>
            <pc:sldMk cId="0" sldId="263"/>
            <ac:spMk id="146" creationId="{00000000-0000-0000-0000-000000000000}"/>
          </ac:spMkLst>
        </pc:spChg>
        <pc:spChg chg="mod">
          <ac:chgData name="Aaron Moss" userId="2ef91cd1-478d-4e62-9b55-d75b2861bfe4" providerId="ADAL" clId="{ED042BA5-6EA9-45D7-A418-C8F7DB54052A}" dt="2025-12-10T18:23:46.350" v="137" actId="1076"/>
          <ac:spMkLst>
            <pc:docMk/>
            <pc:sldMk cId="0" sldId="263"/>
            <ac:spMk id="147" creationId="{00000000-0000-0000-0000-000000000000}"/>
          </ac:spMkLst>
        </pc:spChg>
        <pc:grpChg chg="mod">
          <ac:chgData name="Aaron Moss" userId="2ef91cd1-478d-4e62-9b55-d75b2861bfe4" providerId="ADAL" clId="{ED042BA5-6EA9-45D7-A418-C8F7DB54052A}" dt="2025-12-10T18:23:31.308" v="134" actId="1076"/>
          <ac:grpSpMkLst>
            <pc:docMk/>
            <pc:sldMk cId="0" sldId="263"/>
            <ac:grpSpMk id="6" creationId="{6C4B558C-7B73-133C-758B-7BB30B93E24D}"/>
          </ac:grpSpMkLst>
        </pc:grpChg>
        <pc:picChg chg="mod">
          <ac:chgData name="Aaron Moss" userId="2ef91cd1-478d-4e62-9b55-d75b2861bfe4" providerId="ADAL" clId="{ED042BA5-6EA9-45D7-A418-C8F7DB54052A}" dt="2025-12-10T18:23:55.998" v="138" actId="1076"/>
          <ac:picMkLst>
            <pc:docMk/>
            <pc:sldMk cId="0" sldId="263"/>
            <ac:picMk id="150" creationId="{00000000-0000-0000-0000-000000000000}"/>
          </ac:picMkLst>
        </pc:picChg>
        <pc:picChg chg="mod">
          <ac:chgData name="Aaron Moss" userId="2ef91cd1-478d-4e62-9b55-d75b2861bfe4" providerId="ADAL" clId="{ED042BA5-6EA9-45D7-A418-C8F7DB54052A}" dt="2025-12-10T18:24:09.818" v="139" actId="1076"/>
          <ac:picMkLst>
            <pc:docMk/>
            <pc:sldMk cId="0" sldId="263"/>
            <ac:picMk id="151" creationId="{00000000-0000-0000-0000-000000000000}"/>
          </ac:picMkLst>
        </pc:picChg>
        <pc:picChg chg="mod">
          <ac:chgData name="Aaron Moss" userId="2ef91cd1-478d-4e62-9b55-d75b2861bfe4" providerId="ADAL" clId="{ED042BA5-6EA9-45D7-A418-C8F7DB54052A}" dt="2025-12-10T18:23:38.315" v="136" actId="1076"/>
          <ac:picMkLst>
            <pc:docMk/>
            <pc:sldMk cId="0" sldId="263"/>
            <ac:picMk id="152" creationId="{00000000-0000-0000-0000-000000000000}"/>
          </ac:picMkLst>
        </pc:picChg>
      </pc:sldChg>
      <pc:sldChg chg="modSp mod">
        <pc:chgData name="Aaron Moss" userId="2ef91cd1-478d-4e62-9b55-d75b2861bfe4" providerId="ADAL" clId="{ED042BA5-6EA9-45D7-A418-C8F7DB54052A}" dt="2025-12-10T18:40:02.376" v="569" actId="113"/>
        <pc:sldMkLst>
          <pc:docMk/>
          <pc:sldMk cId="0" sldId="264"/>
        </pc:sldMkLst>
        <pc:spChg chg="mod">
          <ac:chgData name="Aaron Moss" userId="2ef91cd1-478d-4e62-9b55-d75b2861bfe4" providerId="ADAL" clId="{ED042BA5-6EA9-45D7-A418-C8F7DB54052A}" dt="2025-12-10T18:40:02.376" v="569" actId="113"/>
          <ac:spMkLst>
            <pc:docMk/>
            <pc:sldMk cId="0" sldId="264"/>
            <ac:spMk id="2" creationId="{38A687B3-0CE5-B4D1-D312-6EB36AFB414F}"/>
          </ac:spMkLst>
        </pc:spChg>
      </pc:sldChg>
      <pc:sldChg chg="modSp mod">
        <pc:chgData name="Aaron Moss" userId="2ef91cd1-478d-4e62-9b55-d75b2861bfe4" providerId="ADAL" clId="{ED042BA5-6EA9-45D7-A418-C8F7DB54052A}" dt="2025-12-10T18:40:08.555" v="571" actId="207"/>
        <pc:sldMkLst>
          <pc:docMk/>
          <pc:sldMk cId="3465675771" sldId="265"/>
        </pc:sldMkLst>
        <pc:spChg chg="mod">
          <ac:chgData name="Aaron Moss" userId="2ef91cd1-478d-4e62-9b55-d75b2861bfe4" providerId="ADAL" clId="{ED042BA5-6EA9-45D7-A418-C8F7DB54052A}" dt="2025-12-10T18:40:08.555" v="571" actId="207"/>
          <ac:spMkLst>
            <pc:docMk/>
            <pc:sldMk cId="3465675771" sldId="265"/>
            <ac:spMk id="2" creationId="{ADA68B22-133F-0283-965A-3A69E0D7ED23}"/>
          </ac:spMkLst>
        </pc:spChg>
      </pc:sldChg>
      <pc:sldChg chg="modSp mod">
        <pc:chgData name="Aaron Moss" userId="2ef91cd1-478d-4e62-9b55-d75b2861bfe4" providerId="ADAL" clId="{ED042BA5-6EA9-45D7-A418-C8F7DB54052A}" dt="2025-12-10T18:40:14.292" v="573" actId="207"/>
        <pc:sldMkLst>
          <pc:docMk/>
          <pc:sldMk cId="0" sldId="267"/>
        </pc:sldMkLst>
        <pc:spChg chg="mod">
          <ac:chgData name="Aaron Moss" userId="2ef91cd1-478d-4e62-9b55-d75b2861bfe4" providerId="ADAL" clId="{ED042BA5-6EA9-45D7-A418-C8F7DB54052A}" dt="2025-12-10T18:40:14.292" v="573" actId="207"/>
          <ac:spMkLst>
            <pc:docMk/>
            <pc:sldMk cId="0" sldId="267"/>
            <ac:spMk id="2" creationId="{A87781E8-8C31-FC31-9C82-F9EFBA4990CF}"/>
          </ac:spMkLst>
        </pc:spChg>
      </pc:sldChg>
      <pc:sldChg chg="modSp mod">
        <pc:chgData name="Aaron Moss" userId="2ef91cd1-478d-4e62-9b55-d75b2861bfe4" providerId="ADAL" clId="{ED042BA5-6EA9-45D7-A418-C8F7DB54052A}" dt="2025-12-10T18:40:30.293" v="579" actId="207"/>
        <pc:sldMkLst>
          <pc:docMk/>
          <pc:sldMk cId="0" sldId="268"/>
        </pc:sldMkLst>
        <pc:spChg chg="mod">
          <ac:chgData name="Aaron Moss" userId="2ef91cd1-478d-4e62-9b55-d75b2861bfe4" providerId="ADAL" clId="{ED042BA5-6EA9-45D7-A418-C8F7DB54052A}" dt="2025-12-10T18:40:30.293" v="579" actId="207"/>
          <ac:spMkLst>
            <pc:docMk/>
            <pc:sldMk cId="0" sldId="268"/>
            <ac:spMk id="2" creationId="{E4661350-F9D9-C997-95C4-9ED0B142CC55}"/>
          </ac:spMkLst>
        </pc:spChg>
      </pc:sldChg>
      <pc:sldChg chg="modSp mod">
        <pc:chgData name="Aaron Moss" userId="2ef91cd1-478d-4e62-9b55-d75b2861bfe4" providerId="ADAL" clId="{ED042BA5-6EA9-45D7-A418-C8F7DB54052A}" dt="2025-12-10T18:40:40.067" v="583" actId="207"/>
        <pc:sldMkLst>
          <pc:docMk/>
          <pc:sldMk cId="0" sldId="270"/>
        </pc:sldMkLst>
        <pc:spChg chg="mod">
          <ac:chgData name="Aaron Moss" userId="2ef91cd1-478d-4e62-9b55-d75b2861bfe4" providerId="ADAL" clId="{ED042BA5-6EA9-45D7-A418-C8F7DB54052A}" dt="2025-12-10T18:40:40.067" v="583" actId="207"/>
          <ac:spMkLst>
            <pc:docMk/>
            <pc:sldMk cId="0" sldId="270"/>
            <ac:spMk id="2" creationId="{1842FFBC-A3DB-A2F1-598D-30047E831074}"/>
          </ac:spMkLst>
        </pc:spChg>
        <pc:picChg chg="mod">
          <ac:chgData name="Aaron Moss" userId="2ef91cd1-478d-4e62-9b55-d75b2861bfe4" providerId="ADAL" clId="{ED042BA5-6EA9-45D7-A418-C8F7DB54052A}" dt="2025-12-10T18:31:15.367" v="374" actId="208"/>
          <ac:picMkLst>
            <pc:docMk/>
            <pc:sldMk cId="0" sldId="270"/>
            <ac:picMk id="258" creationId="{00000000-0000-0000-0000-000000000000}"/>
          </ac:picMkLst>
        </pc:picChg>
        <pc:picChg chg="mod">
          <ac:chgData name="Aaron Moss" userId="2ef91cd1-478d-4e62-9b55-d75b2861bfe4" providerId="ADAL" clId="{ED042BA5-6EA9-45D7-A418-C8F7DB54052A}" dt="2025-12-10T18:31:17.990" v="375" actId="208"/>
          <ac:picMkLst>
            <pc:docMk/>
            <pc:sldMk cId="0" sldId="270"/>
            <ac:picMk id="259" creationId="{00000000-0000-0000-0000-000000000000}"/>
          </ac:picMkLst>
        </pc:picChg>
      </pc:sldChg>
      <pc:sldChg chg="modSp mod">
        <pc:chgData name="Aaron Moss" userId="2ef91cd1-478d-4e62-9b55-d75b2861bfe4" providerId="ADAL" clId="{ED042BA5-6EA9-45D7-A418-C8F7DB54052A}" dt="2025-12-10T18:40:44.113" v="585" actId="207"/>
        <pc:sldMkLst>
          <pc:docMk/>
          <pc:sldMk cId="0" sldId="271"/>
        </pc:sldMkLst>
        <pc:spChg chg="mod">
          <ac:chgData name="Aaron Moss" userId="2ef91cd1-478d-4e62-9b55-d75b2861bfe4" providerId="ADAL" clId="{ED042BA5-6EA9-45D7-A418-C8F7DB54052A}" dt="2025-12-10T18:40:44.113" v="585" actId="207"/>
          <ac:spMkLst>
            <pc:docMk/>
            <pc:sldMk cId="0" sldId="271"/>
            <ac:spMk id="2" creationId="{D0A87ECB-FD24-51E8-7C44-002C85DAA46B}"/>
          </ac:spMkLst>
        </pc:spChg>
        <pc:picChg chg="mod">
          <ac:chgData name="Aaron Moss" userId="2ef91cd1-478d-4e62-9b55-d75b2861bfe4" providerId="ADAL" clId="{ED042BA5-6EA9-45D7-A418-C8F7DB54052A}" dt="2025-12-10T18:37:43.089" v="377" actId="208"/>
          <ac:picMkLst>
            <pc:docMk/>
            <pc:sldMk cId="0" sldId="271"/>
            <ac:picMk id="4" creationId="{5A3B83C4-90AD-E4CE-0604-860798B546F0}"/>
          </ac:picMkLst>
        </pc:picChg>
      </pc:sldChg>
      <pc:sldChg chg="modSp mod">
        <pc:chgData name="Aaron Moss" userId="2ef91cd1-478d-4e62-9b55-d75b2861bfe4" providerId="ADAL" clId="{ED042BA5-6EA9-45D7-A418-C8F7DB54052A}" dt="2025-12-10T18:40:19.194" v="575" actId="207"/>
        <pc:sldMkLst>
          <pc:docMk/>
          <pc:sldMk cId="724585922" sldId="275"/>
        </pc:sldMkLst>
        <pc:spChg chg="mod">
          <ac:chgData name="Aaron Moss" userId="2ef91cd1-478d-4e62-9b55-d75b2861bfe4" providerId="ADAL" clId="{ED042BA5-6EA9-45D7-A418-C8F7DB54052A}" dt="2025-12-10T18:40:19.194" v="575" actId="207"/>
          <ac:spMkLst>
            <pc:docMk/>
            <pc:sldMk cId="724585922" sldId="275"/>
            <ac:spMk id="2" creationId="{F8560655-D735-BA10-1144-A3F3ED26606B}"/>
          </ac:spMkLst>
        </pc:spChg>
        <pc:picChg chg="mod">
          <ac:chgData name="Aaron Moss" userId="2ef91cd1-478d-4e62-9b55-d75b2861bfe4" providerId="ADAL" clId="{ED042BA5-6EA9-45D7-A418-C8F7DB54052A}" dt="2025-12-10T18:24:45.628" v="140" actId="208"/>
          <ac:picMkLst>
            <pc:docMk/>
            <pc:sldMk cId="724585922" sldId="275"/>
            <ac:picMk id="199" creationId="{E25EBA5C-9EA4-94B7-619A-2250623194C2}"/>
          </ac:picMkLst>
        </pc:picChg>
        <pc:picChg chg="mod">
          <ac:chgData name="Aaron Moss" userId="2ef91cd1-478d-4e62-9b55-d75b2861bfe4" providerId="ADAL" clId="{ED042BA5-6EA9-45D7-A418-C8F7DB54052A}" dt="2025-12-10T18:24:47.343" v="141" actId="208"/>
          <ac:picMkLst>
            <pc:docMk/>
            <pc:sldMk cId="724585922" sldId="275"/>
            <ac:picMk id="200" creationId="{E857BF91-90F5-8C19-6306-E625F7A22B5B}"/>
          </ac:picMkLst>
        </pc:picChg>
      </pc:sldChg>
      <pc:sldChg chg="modSp mod">
        <pc:chgData name="Aaron Moss" userId="2ef91cd1-478d-4e62-9b55-d75b2861bfe4" providerId="ADAL" clId="{ED042BA5-6EA9-45D7-A418-C8F7DB54052A}" dt="2025-12-10T18:40:23.982" v="577" actId="207"/>
        <pc:sldMkLst>
          <pc:docMk/>
          <pc:sldMk cId="1115218742" sldId="276"/>
        </pc:sldMkLst>
        <pc:spChg chg="mod">
          <ac:chgData name="Aaron Moss" userId="2ef91cd1-478d-4e62-9b55-d75b2861bfe4" providerId="ADAL" clId="{ED042BA5-6EA9-45D7-A418-C8F7DB54052A}" dt="2025-12-10T18:40:23.982" v="577" actId="207"/>
          <ac:spMkLst>
            <pc:docMk/>
            <pc:sldMk cId="1115218742" sldId="276"/>
            <ac:spMk id="2" creationId="{152B0019-9078-8A7E-2159-8B00BBE9155D}"/>
          </ac:spMkLst>
        </pc:spChg>
      </pc:sldChg>
      <pc:sldChg chg="modSp mod">
        <pc:chgData name="Aaron Moss" userId="2ef91cd1-478d-4e62-9b55-d75b2861bfe4" providerId="ADAL" clId="{ED042BA5-6EA9-45D7-A418-C8F7DB54052A}" dt="2025-12-10T18:40:34.189" v="581" actId="207"/>
        <pc:sldMkLst>
          <pc:docMk/>
          <pc:sldMk cId="1801855665" sldId="279"/>
        </pc:sldMkLst>
        <pc:spChg chg="mod">
          <ac:chgData name="Aaron Moss" userId="2ef91cd1-478d-4e62-9b55-d75b2861bfe4" providerId="ADAL" clId="{ED042BA5-6EA9-45D7-A418-C8F7DB54052A}" dt="2025-12-10T18:40:34.189" v="581" actId="207"/>
          <ac:spMkLst>
            <pc:docMk/>
            <pc:sldMk cId="1801855665" sldId="279"/>
            <ac:spMk id="2" creationId="{55D6826E-A330-3BB0-1104-045D852A8D52}"/>
          </ac:spMkLst>
        </pc:spChg>
      </pc:sldChg>
      <pc:sldChg chg="modSp mod">
        <pc:chgData name="Aaron Moss" userId="2ef91cd1-478d-4e62-9b55-d75b2861bfe4" providerId="ADAL" clId="{ED042BA5-6EA9-45D7-A418-C8F7DB54052A}" dt="2025-12-10T18:40:52.173" v="588" actId="207"/>
        <pc:sldMkLst>
          <pc:docMk/>
          <pc:sldMk cId="659046079" sldId="280"/>
        </pc:sldMkLst>
        <pc:spChg chg="mod">
          <ac:chgData name="Aaron Moss" userId="2ef91cd1-478d-4e62-9b55-d75b2861bfe4" providerId="ADAL" clId="{ED042BA5-6EA9-45D7-A418-C8F7DB54052A}" dt="2025-12-10T18:40:52.173" v="588" actId="207"/>
          <ac:spMkLst>
            <pc:docMk/>
            <pc:sldMk cId="659046079" sldId="280"/>
            <ac:spMk id="2" creationId="{FFFF86DC-C144-2D93-52B3-A5E3C8A41916}"/>
          </ac:spMkLst>
        </pc:spChg>
      </pc:sldChg>
      <pc:sldChg chg="modSp mod">
        <pc:chgData name="Aaron Moss" userId="2ef91cd1-478d-4e62-9b55-d75b2861bfe4" providerId="ADAL" clId="{ED042BA5-6EA9-45D7-A418-C8F7DB54052A}" dt="2025-12-10T18:40:48.206" v="586" actId="207"/>
        <pc:sldMkLst>
          <pc:docMk/>
          <pc:sldMk cId="3692046514" sldId="281"/>
        </pc:sldMkLst>
        <pc:spChg chg="mod">
          <ac:chgData name="Aaron Moss" userId="2ef91cd1-478d-4e62-9b55-d75b2861bfe4" providerId="ADAL" clId="{ED042BA5-6EA9-45D7-A418-C8F7DB54052A}" dt="2025-12-10T18:40:48.206" v="586" actId="207"/>
          <ac:spMkLst>
            <pc:docMk/>
            <pc:sldMk cId="3692046514" sldId="281"/>
            <ac:spMk id="2" creationId="{5B578013-C77D-148B-680A-6E63DCD8F6F3}"/>
          </ac:spMkLst>
        </pc:spChg>
      </pc:sldChg>
      <pc:sldChg chg="modSp mod">
        <pc:chgData name="Aaron Moss" userId="2ef91cd1-478d-4e62-9b55-d75b2861bfe4" providerId="ADAL" clId="{ED042BA5-6EA9-45D7-A418-C8F7DB54052A}" dt="2025-12-10T18:40:56.970" v="590" actId="207"/>
        <pc:sldMkLst>
          <pc:docMk/>
          <pc:sldMk cId="156727893" sldId="283"/>
        </pc:sldMkLst>
        <pc:spChg chg="mod">
          <ac:chgData name="Aaron Moss" userId="2ef91cd1-478d-4e62-9b55-d75b2861bfe4" providerId="ADAL" clId="{ED042BA5-6EA9-45D7-A418-C8F7DB54052A}" dt="2025-12-10T18:40:56.970" v="590" actId="207"/>
          <ac:spMkLst>
            <pc:docMk/>
            <pc:sldMk cId="156727893" sldId="283"/>
            <ac:spMk id="2" creationId="{0335AB45-7938-6144-0427-7BADDB44E178}"/>
          </ac:spMkLst>
        </pc:spChg>
      </pc:sldChg>
      <pc:sldChg chg="modSp mod">
        <pc:chgData name="Aaron Moss" userId="2ef91cd1-478d-4e62-9b55-d75b2861bfe4" providerId="ADAL" clId="{ED042BA5-6EA9-45D7-A418-C8F7DB54052A}" dt="2025-12-10T18:41:00.899" v="592" actId="207"/>
        <pc:sldMkLst>
          <pc:docMk/>
          <pc:sldMk cId="3832465563" sldId="284"/>
        </pc:sldMkLst>
        <pc:spChg chg="mod">
          <ac:chgData name="Aaron Moss" userId="2ef91cd1-478d-4e62-9b55-d75b2861bfe4" providerId="ADAL" clId="{ED042BA5-6EA9-45D7-A418-C8F7DB54052A}" dt="2025-12-10T18:41:00.899" v="592" actId="207"/>
          <ac:spMkLst>
            <pc:docMk/>
            <pc:sldMk cId="3832465563" sldId="284"/>
            <ac:spMk id="2" creationId="{4EC61DDE-6C81-1A8C-C623-A196F2D4246E}"/>
          </ac:spMkLst>
        </pc:spChg>
      </pc:sldChg>
      <pc:sldChg chg="modSp mod">
        <pc:chgData name="Aaron Moss" userId="2ef91cd1-478d-4e62-9b55-d75b2861bfe4" providerId="ADAL" clId="{ED042BA5-6EA9-45D7-A418-C8F7DB54052A}" dt="2025-12-10T18:41:08.823" v="595" actId="14100"/>
        <pc:sldMkLst>
          <pc:docMk/>
          <pc:sldMk cId="2350255087" sldId="285"/>
        </pc:sldMkLst>
        <pc:spChg chg="mod">
          <ac:chgData name="Aaron Moss" userId="2ef91cd1-478d-4e62-9b55-d75b2861bfe4" providerId="ADAL" clId="{ED042BA5-6EA9-45D7-A418-C8F7DB54052A}" dt="2025-12-10T18:41:08.823" v="595" actId="14100"/>
          <ac:spMkLst>
            <pc:docMk/>
            <pc:sldMk cId="2350255087" sldId="285"/>
            <ac:spMk id="2" creationId="{99A4A87B-C3F6-C77C-E41D-7A185FDE8231}"/>
          </ac:spMkLst>
        </pc:spChg>
      </pc:sldChg>
      <pc:sldChg chg="addSp delSp modSp new mod setBg modAnim modNotesTx">
        <pc:chgData name="Aaron Moss" userId="2ef91cd1-478d-4e62-9b55-d75b2861bfe4" providerId="ADAL" clId="{ED042BA5-6EA9-45D7-A418-C8F7DB54052A}" dt="2025-12-10T18:39:09.163" v="556" actId="313"/>
        <pc:sldMkLst>
          <pc:docMk/>
          <pc:sldMk cId="2494326753" sldId="286"/>
        </pc:sldMkLst>
        <pc:spChg chg="mod">
          <ac:chgData name="Aaron Moss" userId="2ef91cd1-478d-4e62-9b55-d75b2861bfe4" providerId="ADAL" clId="{ED042BA5-6EA9-45D7-A418-C8F7DB54052A}" dt="2025-12-10T18:31:02.967" v="373" actId="26606"/>
          <ac:spMkLst>
            <pc:docMk/>
            <pc:sldMk cId="2494326753" sldId="286"/>
            <ac:spMk id="2" creationId="{F94D630F-BC14-1466-BBDC-243FD470E3FB}"/>
          </ac:spMkLst>
        </pc:spChg>
        <pc:spChg chg="add">
          <ac:chgData name="Aaron Moss" userId="2ef91cd1-478d-4e62-9b55-d75b2861bfe4" providerId="ADAL" clId="{ED042BA5-6EA9-45D7-A418-C8F7DB54052A}" dt="2025-12-10T18:31:02.967" v="373" actId="26606"/>
          <ac:spMkLst>
            <pc:docMk/>
            <pc:sldMk cId="2494326753" sldId="286"/>
            <ac:spMk id="9" creationId="{D12DDE76-C203-4047-9998-63900085B5E8}"/>
          </ac:spMkLst>
        </pc:spChg>
        <pc:picChg chg="add mod">
          <ac:chgData name="Aaron Moss" userId="2ef91cd1-478d-4e62-9b55-d75b2861bfe4" providerId="ADAL" clId="{ED042BA5-6EA9-45D7-A418-C8F7DB54052A}" dt="2025-12-10T18:31:02.967" v="373" actId="26606"/>
          <ac:picMkLst>
            <pc:docMk/>
            <pc:sldMk cId="2494326753" sldId="286"/>
            <ac:picMk id="4" creationId="{5123B788-DF00-FD56-D5D7-80F63EB21B2A}"/>
          </ac:picMkLst>
        </pc:picChg>
      </pc:sldChg>
    </pc:docChg>
  </pc:docChgLst>
  <pc:docChgLst>
    <pc:chgData name="Aaron Moss" userId="S::aaron.moss@cloudresearch.com::2ef91cd1-478d-4e62-9b55-d75b2861bfe4" providerId="AD" clId="Web-{CFB16CA4-0766-1772-AA27-9BF851173DD5}"/>
    <pc:docChg chg="modSld">
      <pc:chgData name="Aaron Moss" userId="S::aaron.moss@cloudresearch.com::2ef91cd1-478d-4e62-9b55-d75b2861bfe4" providerId="AD" clId="Web-{CFB16CA4-0766-1772-AA27-9BF851173DD5}" dt="2026-01-09T20:59:12.717" v="174" actId="1076"/>
      <pc:docMkLst>
        <pc:docMk/>
      </pc:docMkLst>
      <pc:sldChg chg="modNotes">
        <pc:chgData name="Aaron Moss" userId="S::aaron.moss@cloudresearch.com::2ef91cd1-478d-4e62-9b55-d75b2861bfe4" providerId="AD" clId="Web-{CFB16CA4-0766-1772-AA27-9BF851173DD5}" dt="2026-01-09T20:51:36.231" v="19"/>
        <pc:sldMkLst>
          <pc:docMk/>
          <pc:sldMk cId="461406383" sldId="257"/>
        </pc:sldMkLst>
      </pc:sldChg>
      <pc:sldChg chg="modSp">
        <pc:chgData name="Aaron Moss" userId="S::aaron.moss@cloudresearch.com::2ef91cd1-478d-4e62-9b55-d75b2861bfe4" providerId="AD" clId="Web-{CFB16CA4-0766-1772-AA27-9BF851173DD5}" dt="2026-01-09T20:52:22.576" v="35" actId="20577"/>
        <pc:sldMkLst>
          <pc:docMk/>
          <pc:sldMk cId="3039091758" sldId="261"/>
        </pc:sldMkLst>
        <pc:spChg chg="mod">
          <ac:chgData name="Aaron Moss" userId="S::aaron.moss@cloudresearch.com::2ef91cd1-478d-4e62-9b55-d75b2861bfe4" providerId="AD" clId="Web-{CFB16CA4-0766-1772-AA27-9BF851173DD5}" dt="2026-01-09T20:52:22.576" v="35" actId="20577"/>
          <ac:spMkLst>
            <pc:docMk/>
            <pc:sldMk cId="3039091758" sldId="261"/>
            <ac:spMk id="3" creationId="{88432F6D-A21E-BED0-4EA6-6BAD74E465CB}"/>
          </ac:spMkLst>
        </pc:spChg>
      </pc:sldChg>
      <pc:sldChg chg="modNotes">
        <pc:chgData name="Aaron Moss" userId="S::aaron.moss@cloudresearch.com::2ef91cd1-478d-4e62-9b55-d75b2861bfe4" providerId="AD" clId="Web-{CFB16CA4-0766-1772-AA27-9BF851173DD5}" dt="2026-01-09T20:53:59.874" v="166"/>
        <pc:sldMkLst>
          <pc:docMk/>
          <pc:sldMk cId="3465675771" sldId="265"/>
        </pc:sldMkLst>
      </pc:sldChg>
      <pc:sldChg chg="modSp">
        <pc:chgData name="Aaron Moss" userId="S::aaron.moss@cloudresearch.com::2ef91cd1-478d-4e62-9b55-d75b2861bfe4" providerId="AD" clId="Web-{CFB16CA4-0766-1772-AA27-9BF851173DD5}" dt="2026-01-09T20:59:12.717" v="174" actId="1076"/>
        <pc:sldMkLst>
          <pc:docMk/>
          <pc:sldMk cId="0" sldId="271"/>
        </pc:sldMkLst>
        <pc:spChg chg="mod">
          <ac:chgData name="Aaron Moss" userId="S::aaron.moss@cloudresearch.com::2ef91cd1-478d-4e62-9b55-d75b2861bfe4" providerId="AD" clId="Web-{CFB16CA4-0766-1772-AA27-9BF851173DD5}" dt="2026-01-09T20:59:08.045" v="173" actId="1076"/>
          <ac:spMkLst>
            <pc:docMk/>
            <pc:sldMk cId="0" sldId="271"/>
            <ac:spMk id="5" creationId="{E8881314-0638-F42D-882B-BE546BC28999}"/>
          </ac:spMkLst>
        </pc:spChg>
        <pc:spChg chg="mod">
          <ac:chgData name="Aaron Moss" userId="S::aaron.moss@cloudresearch.com::2ef91cd1-478d-4e62-9b55-d75b2861bfe4" providerId="AD" clId="Web-{CFB16CA4-0766-1772-AA27-9BF851173DD5}" dt="2026-01-09T20:59:01.716" v="171" actId="20577"/>
          <ac:spMkLst>
            <pc:docMk/>
            <pc:sldMk cId="0" sldId="271"/>
            <ac:spMk id="272" creationId="{00000000-0000-0000-0000-000000000000}"/>
          </ac:spMkLst>
        </pc:spChg>
        <pc:spChg chg="mod">
          <ac:chgData name="Aaron Moss" userId="S::aaron.moss@cloudresearch.com::2ef91cd1-478d-4e62-9b55-d75b2861bfe4" providerId="AD" clId="Web-{CFB16CA4-0766-1772-AA27-9BF851173DD5}" dt="2026-01-09T20:59:12.717" v="174" actId="1076"/>
          <ac:spMkLst>
            <pc:docMk/>
            <pc:sldMk cId="0" sldId="271"/>
            <ac:spMk id="27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F72DC-AB29-4283-AC19-DB8ECE6B7E7D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00C87-94B9-40DF-B413-9408512F8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20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analogy to make clear all the things you cannot see about the ocean, or behavior, simply by observation. </a:t>
            </a:r>
          </a:p>
          <a:p>
            <a:endParaRPr lang="en-US" dirty="0"/>
          </a:p>
          <a:p>
            <a:r>
              <a:rPr lang="en-US" dirty="0"/>
              <a:t>Tides, currents, animals, temperature. Ask students for input.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00C87-94B9-40DF-B413-9408512F82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15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out how this trailer contains all the things described in the chapter.</a:t>
            </a:r>
          </a:p>
          <a:p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The value of measuring behavior</a:t>
            </a:r>
          </a:p>
          <a:p>
            <a:pPr marL="228600" indent="-228600">
              <a:buAutoNum type="arabicPeriod"/>
            </a:pPr>
            <a:r>
              <a:rPr lang="en-US" dirty="0"/>
              <a:t>The difference between measurement and authority, intuition, </a:t>
            </a:r>
            <a:r>
              <a:rPr lang="en-US" dirty="0" err="1"/>
              <a:t>etc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How going against consensus can be hard (no one can confirm you are right, you will get pushback)</a:t>
            </a:r>
          </a:p>
          <a:p>
            <a:pPr marL="228600" indent="-228600">
              <a:buAutoNum type="arabicPeriod"/>
            </a:pPr>
            <a:r>
              <a:rPr lang="en-US" dirty="0"/>
              <a:t>Application of principles outside of “science labs”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00C87-94B9-40DF-B413-9408512F82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97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Review the Big 5 and describe a little bit about its history, development, worldwide validation. </a:t>
            </a:r>
            <a:endParaRPr dirty="0"/>
          </a:p>
        </p:txBody>
      </p:sp>
      <p:sp>
        <p:nvSpPr>
          <p:cNvPr id="141" name="Google Shape;14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Ask for examples of another construct, besides personality, at each stage. </a:t>
            </a:r>
            <a:endParaRPr dirty="0"/>
          </a:p>
        </p:txBody>
      </p:sp>
      <p:sp>
        <p:nvSpPr>
          <p:cNvPr id="156" name="Google Shape;15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activity to talk to students about data, how rows and columns make sense, averages and SDs. Explain the simple concepts on data analysis and explain that this is a key step of the research process they will gain much more experience with this semester.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00C87-94B9-40DF-B413-9408512F82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58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Start by asking for examples of scientific theories they know. Likely answers: evolution, the big bang.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Then give some examples of discipline specific theories. Then ask what makes a theory good?</a:t>
            </a:r>
            <a:endParaRPr dirty="0"/>
          </a:p>
        </p:txBody>
      </p:sp>
      <p:sp>
        <p:nvSpPr>
          <p:cNvPr id="180" name="Google Shape;18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>
          <a:extLst>
            <a:ext uri="{FF2B5EF4-FFF2-40B4-BE49-F238E27FC236}">
              <a16:creationId xmlns:a16="http://schemas.microsoft.com/office/drawing/2014/main" id="{72623518-BFDF-4F22-D90E-853CD31D5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0:notes">
            <a:extLst>
              <a:ext uri="{FF2B5EF4-FFF2-40B4-BE49-F238E27FC236}">
                <a16:creationId xmlns:a16="http://schemas.microsoft.com/office/drawing/2014/main" id="{13142FDF-4A68-B68F-1C13-662187F1C4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0:notes">
            <a:extLst>
              <a:ext uri="{FF2B5EF4-FFF2-40B4-BE49-F238E27FC236}">
                <a16:creationId xmlns:a16="http://schemas.microsoft.com/office/drawing/2014/main" id="{93547C9D-025A-B6D0-43D9-1C49C42389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8206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9D883-17F8-F5DB-B3B5-021C6FAC0A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301F58-54E2-78CF-AAEA-F53380CED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739A5-396D-D8A9-11E0-BE3DA821A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B34AB-9979-5271-BC66-3C8ADB669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97FCE-5ED2-ADA6-2C0A-26C5DD415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96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220BB-FEAD-599F-A02B-0D5DEBF34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C09CC-39CB-6991-AC05-7E3CFA035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14D1C-2EDA-ADEA-C7D6-6C08EA64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9CB57-7E0A-D0EA-5018-90FAAEE24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3E320-7010-51EB-263F-D2B88E08C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6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B036E4-52C8-BB70-A817-62F708B964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6AA8B-8109-AD35-58E3-C2ED7E90C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7C34D-D62C-6666-3799-EB0C6CA85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AF6B0-DBEF-3014-E8C0-43A5D8A2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55EDB-3915-EC12-0937-F4316E0B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6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75A19-A2BE-157E-B8F5-1428F16E1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14ABC-00B3-CBF0-7396-EBC150790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31E22-AE13-1A2B-EF53-ACE08696E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3F1E3-5BD2-FCD1-EEA9-91F3F35F3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6DCF2-0F12-3B2F-4F44-ED060AFE3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77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53D03-5073-83E1-F5CE-0DB8509A3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C2D8E-32E5-456F-6C04-A7CC50300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A898F-C7D6-DAFE-918E-2FD01E13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20162-BED4-9B13-2495-6D917510A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B55FE-7925-B69C-9E02-9D841CAA7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3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E410B-72D7-D728-7C10-68F0B262C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D9C73-9D28-9004-8B6E-EF8900862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24C35-5227-7888-635C-F86A636EE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4123C-B85F-1C6B-AA76-487708B18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2AF177-01AC-033A-4D63-329E8B353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B4CAE-ACC7-B77B-EEF7-DEB473E3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4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57048-8760-2B29-FB84-E8923EA1C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48281-9C4E-CD79-3226-E162DB785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80EFA-E5C1-3674-26F0-D443AA7A2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B69274-75C5-10A7-D46F-A9648800F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24CE40-EAF8-0D9C-6235-97DBF5912F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76FBB3-907F-B841-ABA3-126B5E0B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F010A4-8FAB-CC5F-CF2D-325DE16D7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8E3A02-D251-27BE-6026-D77120BD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3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8CE9F-1457-5251-F165-A7A4E66D9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05B4F4-6D3C-2299-EA15-62D5C964D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BE733-D550-BEC4-3F89-BFED01E2E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A681BD-194F-1A97-6585-0265FA243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32B1F4-F4A5-EBA2-F647-9F44C19B1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80ECBF-5A50-9BF7-81F1-AEF1830E7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B8CCD-D7E8-C075-4D94-82CE88AD3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3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7BE00-D625-7269-CD05-CAB079D58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E715D-2197-7669-22D0-6CD20B457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1E2FEF-7AC0-FE44-FD4D-505426F2ED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3E75A2-E5E8-913E-234A-FAFB29E31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B13194-8DAD-90DA-469C-9043EE4E1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C8464-112E-30C1-D1B4-ED15BDFE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6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4A008-80C3-B0B1-4EAB-74BD5599F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8BFA19-9791-6384-6CEE-D1DD0A831B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86C784-8586-7166-04AD-97E3898AD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CD570F-87D2-2C65-4040-D03AA0E4C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AAF00-FA4B-17D2-6F8E-6189A56D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AA3AE-CAB3-702B-4CAE-CDED2551A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5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FD7B6B-B6BB-719F-AE6C-9D58F1D58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EFDFC-41E1-88AE-FBF5-F010A2030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69AD-2132-A173-445F-407BC0BC3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478B37-CFD2-4152-A09D-CC199D06F6C9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7D9E1-10C4-2F9D-1292-9001D9610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2308A-D4E9-5BE5-0A08-921CA3935E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71FC29-01BC-4FA5-8C47-9F95114CB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3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4QPVo0UIzc?feature=oembed" TargetMode="Externa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psytests.org/big5/tipien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4hojglZ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E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44073-232B-BCD8-FBC5-3B73C6D12A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Chapter 1: The Study of People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5D5449-1BC4-141A-D89C-A45ED4C568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Research Methods</a:t>
            </a:r>
          </a:p>
          <a:p>
            <a:r>
              <a:rPr lang="en-US" dirty="0">
                <a:solidFill>
                  <a:schemeClr val="bg1"/>
                </a:solidFill>
              </a:rPr>
              <a:t>[instructor name]</a:t>
            </a:r>
          </a:p>
        </p:txBody>
      </p:sp>
    </p:spTree>
    <p:extLst>
      <p:ext uri="{BB962C8B-B14F-4D97-AF65-F5344CB8AC3E}">
        <p14:creationId xmlns:p14="http://schemas.microsoft.com/office/powerpoint/2010/main" val="4021882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"/>
          <p:cNvSpPr/>
          <p:nvPr/>
        </p:nvSpPr>
        <p:spPr>
          <a:xfrm>
            <a:off x="5619750" y="2952750"/>
            <a:ext cx="952500" cy="47625"/>
          </a:xfrm>
          <a:prstGeom prst="rect">
            <a:avLst/>
          </a:prstGeom>
          <a:solidFill>
            <a:srgbClr val="1976D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595312" y="3286125"/>
            <a:ext cx="11001375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1.2: From Curiosity to Theory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386012"/>
            <a:ext cx="342900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1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81500" y="2386012"/>
            <a:ext cx="342900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1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91500" y="2386012"/>
            <a:ext cx="3429000" cy="294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1"/>
          <p:cNvSpPr txBox="1"/>
          <p:nvPr/>
        </p:nvSpPr>
        <p:spPr>
          <a:xfrm>
            <a:off x="1195863" y="3395662"/>
            <a:ext cx="2180272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1. Data-Driven</a:t>
            </a:r>
            <a:endParaRPr/>
          </a:p>
        </p:txBody>
      </p:sp>
      <p:sp>
        <p:nvSpPr>
          <p:cNvPr id="186" name="Google Shape;186;p21"/>
          <p:cNvSpPr txBox="1"/>
          <p:nvPr/>
        </p:nvSpPr>
        <p:spPr>
          <a:xfrm>
            <a:off x="866775" y="4090987"/>
            <a:ext cx="2838450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Theories emerge from many systematic observations (e.g., Allport's 18,000 words).</a:t>
            </a:r>
            <a:endParaRPr/>
          </a:p>
        </p:txBody>
      </p:sp>
      <p:sp>
        <p:nvSpPr>
          <p:cNvPr id="187" name="Google Shape;187;p21"/>
          <p:cNvSpPr txBox="1"/>
          <p:nvPr/>
        </p:nvSpPr>
        <p:spPr>
          <a:xfrm>
            <a:off x="4845843" y="3395662"/>
            <a:ext cx="2500312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2. Parsimonious</a:t>
            </a:r>
            <a:endParaRPr/>
          </a:p>
        </p:txBody>
      </p:sp>
      <p:sp>
        <p:nvSpPr>
          <p:cNvPr id="188" name="Google Shape;188;p21"/>
          <p:cNvSpPr txBox="1"/>
          <p:nvPr/>
        </p:nvSpPr>
        <p:spPr>
          <a:xfrm>
            <a:off x="4676775" y="4090987"/>
            <a:ext cx="2838450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Explains complex phenomena in the simplest way (e.g., 18,000 words condensed to 5 traits).</a:t>
            </a:r>
            <a:endParaRPr/>
          </a:p>
        </p:txBody>
      </p:sp>
      <p:sp>
        <p:nvSpPr>
          <p:cNvPr id="189" name="Google Shape;189;p21"/>
          <p:cNvSpPr txBox="1"/>
          <p:nvPr/>
        </p:nvSpPr>
        <p:spPr>
          <a:xfrm>
            <a:off x="8950880" y="3395662"/>
            <a:ext cx="1910238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3. Falsifiable</a:t>
            </a:r>
            <a:endParaRPr/>
          </a:p>
        </p:txBody>
      </p:sp>
      <p:sp>
        <p:nvSpPr>
          <p:cNvPr id="190" name="Google Shape;190;p21"/>
          <p:cNvSpPr txBox="1"/>
          <p:nvPr/>
        </p:nvSpPr>
        <p:spPr>
          <a:xfrm>
            <a:off x="8486775" y="4090987"/>
            <a:ext cx="283845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Can be proven wrong. It makes specific, testable predictions.</a:t>
            </a:r>
            <a:endParaRPr/>
          </a:p>
        </p:txBody>
      </p:sp>
      <p:pic>
        <p:nvPicPr>
          <p:cNvPr id="191" name="Google Shape;191;p21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85975" y="2700337"/>
            <a:ext cx="4000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1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10250" y="2700337"/>
            <a:ext cx="5715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1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77400" y="2700337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7781E8-8C31-FC31-9C82-F9EFBA4990C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What Makes a Good Scientific Theory?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>
          <a:extLst>
            <a:ext uri="{FF2B5EF4-FFF2-40B4-BE49-F238E27FC236}">
              <a16:creationId xmlns:a16="http://schemas.microsoft.com/office/drawing/2014/main" id="{3510F5BA-8ADA-3062-C452-AABC0C26A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2" descr="image.png">
            <a:extLst>
              <a:ext uri="{FF2B5EF4-FFF2-40B4-BE49-F238E27FC236}">
                <a16:creationId xmlns:a16="http://schemas.microsoft.com/office/drawing/2014/main" id="{E25EBA5C-9EA4-94B7-619A-2250623194C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633662"/>
            <a:ext cx="5286375" cy="2447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0" name="Google Shape;200;p22" descr="image.png">
            <a:extLst>
              <a:ext uri="{FF2B5EF4-FFF2-40B4-BE49-F238E27FC236}">
                <a16:creationId xmlns:a16="http://schemas.microsoft.com/office/drawing/2014/main" id="{E857BF91-90F5-8C19-6306-E625F7A22B5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4125" y="2633662"/>
            <a:ext cx="5286375" cy="2447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01" name="Google Shape;201;p22">
            <a:extLst>
              <a:ext uri="{FF2B5EF4-FFF2-40B4-BE49-F238E27FC236}">
                <a16:creationId xmlns:a16="http://schemas.microsoft.com/office/drawing/2014/main" id="{15D7D4CF-AF05-CD0F-929F-DC7E111C6E2C}"/>
              </a:ext>
            </a:extLst>
          </p:cNvPr>
          <p:cNvSpPr txBox="1"/>
          <p:nvPr/>
        </p:nvSpPr>
        <p:spPr>
          <a:xfrm>
            <a:off x="849391" y="3024187"/>
            <a:ext cx="4730591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Scientific Theory</a:t>
            </a:r>
            <a:endParaRPr/>
          </a:p>
        </p:txBody>
      </p:sp>
      <p:sp>
        <p:nvSpPr>
          <p:cNvPr id="202" name="Google Shape;202;p22">
            <a:extLst>
              <a:ext uri="{FF2B5EF4-FFF2-40B4-BE49-F238E27FC236}">
                <a16:creationId xmlns:a16="http://schemas.microsoft.com/office/drawing/2014/main" id="{FE8D23C8-488A-4ED6-CFAB-D182DF1516F7}"/>
              </a:ext>
            </a:extLst>
          </p:cNvPr>
          <p:cNvSpPr txBox="1"/>
          <p:nvPr/>
        </p:nvSpPr>
        <p:spPr>
          <a:xfrm>
            <a:off x="962025" y="3576637"/>
            <a:ext cx="4505325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A data-driven </a:t>
            </a:r>
            <a:r>
              <a:rPr lang="en-US" sz="1350" b="1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explanation</a:t>
            </a: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 for a set of observations.</a:t>
            </a:r>
            <a:endParaRPr/>
          </a:p>
        </p:txBody>
      </p:sp>
      <p:sp>
        <p:nvSpPr>
          <p:cNvPr id="203" name="Google Shape;203;p22">
            <a:extLst>
              <a:ext uri="{FF2B5EF4-FFF2-40B4-BE49-F238E27FC236}">
                <a16:creationId xmlns:a16="http://schemas.microsoft.com/office/drawing/2014/main" id="{06A67CD6-ACA3-3D27-6A74-BE5A6A7662E4}"/>
              </a:ext>
            </a:extLst>
          </p:cNvPr>
          <p:cNvSpPr txBox="1"/>
          <p:nvPr/>
        </p:nvSpPr>
        <p:spPr>
          <a:xfrm>
            <a:off x="962025" y="4005262"/>
            <a:ext cx="450532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1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Example: "Personality is best organized into five universal dimensions."</a:t>
            </a:r>
            <a:endParaRPr/>
          </a:p>
        </p:txBody>
      </p:sp>
      <p:sp>
        <p:nvSpPr>
          <p:cNvPr id="204" name="Google Shape;204;p22">
            <a:extLst>
              <a:ext uri="{FF2B5EF4-FFF2-40B4-BE49-F238E27FC236}">
                <a16:creationId xmlns:a16="http://schemas.microsoft.com/office/drawing/2014/main" id="{E31CB1C7-93CD-7CBC-F062-856078915CF0}"/>
              </a:ext>
            </a:extLst>
          </p:cNvPr>
          <p:cNvSpPr txBox="1"/>
          <p:nvPr/>
        </p:nvSpPr>
        <p:spPr>
          <a:xfrm>
            <a:off x="6612016" y="3024187"/>
            <a:ext cx="4730591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Hypothesis</a:t>
            </a:r>
            <a:endParaRPr/>
          </a:p>
        </p:txBody>
      </p:sp>
      <p:sp>
        <p:nvSpPr>
          <p:cNvPr id="205" name="Google Shape;205;p22">
            <a:extLst>
              <a:ext uri="{FF2B5EF4-FFF2-40B4-BE49-F238E27FC236}">
                <a16:creationId xmlns:a16="http://schemas.microsoft.com/office/drawing/2014/main" id="{5F732683-9672-CC66-C09F-832BC4E99D30}"/>
              </a:ext>
            </a:extLst>
          </p:cNvPr>
          <p:cNvSpPr txBox="1"/>
          <p:nvPr/>
        </p:nvSpPr>
        <p:spPr>
          <a:xfrm>
            <a:off x="6724650" y="3576637"/>
            <a:ext cx="4505325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A specific, testable </a:t>
            </a:r>
            <a:r>
              <a:rPr lang="en-US" sz="1350" b="1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claim</a:t>
            </a: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 (a prediction) based on a theory.</a:t>
            </a:r>
            <a:endParaRPr/>
          </a:p>
        </p:txBody>
      </p:sp>
      <p:sp>
        <p:nvSpPr>
          <p:cNvPr id="206" name="Google Shape;206;p22">
            <a:extLst>
              <a:ext uri="{FF2B5EF4-FFF2-40B4-BE49-F238E27FC236}">
                <a16:creationId xmlns:a16="http://schemas.microsoft.com/office/drawing/2014/main" id="{75695FB1-2F81-5E6B-25FC-763773DA0184}"/>
              </a:ext>
            </a:extLst>
          </p:cNvPr>
          <p:cNvSpPr txBox="1"/>
          <p:nvPr/>
        </p:nvSpPr>
        <p:spPr>
          <a:xfrm>
            <a:off x="6724650" y="4005262"/>
            <a:ext cx="450532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1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Example: "German participants will show the same five personality dimensions as U.S. participants."</a:t>
            </a: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560655-D735-BA10-1144-A3F3ED26606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Theory vs. Hypothesis</a:t>
            </a:r>
          </a:p>
        </p:txBody>
      </p:sp>
    </p:spTree>
    <p:extLst>
      <p:ext uri="{BB962C8B-B14F-4D97-AF65-F5344CB8AC3E}">
        <p14:creationId xmlns:p14="http://schemas.microsoft.com/office/powerpoint/2010/main" val="724585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B0019-9078-8A7E-2159-8B00BBE91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The Scientific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8740D-1CCD-F460-3173-9A3AF2110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7236" y="1825625"/>
            <a:ext cx="5086564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163E64"/>
                </a:solidFill>
              </a:rPr>
              <a:t>Test, Refine, Repeat…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Science is a cycle</a:t>
            </a:r>
          </a:p>
          <a:p>
            <a:pPr marL="514350" indent="-514350">
              <a:buAutoNum type="arabicPeriod"/>
            </a:pPr>
            <a:r>
              <a:rPr lang="en-US" dirty="0"/>
              <a:t>A </a:t>
            </a:r>
            <a:r>
              <a:rPr lang="en-US" dirty="0">
                <a:solidFill>
                  <a:srgbClr val="FFC000"/>
                </a:solidFill>
              </a:rPr>
              <a:t>theory</a:t>
            </a:r>
            <a:r>
              <a:rPr lang="en-US" dirty="0"/>
              <a:t>…</a:t>
            </a:r>
          </a:p>
          <a:p>
            <a:pPr marL="514350" indent="-514350">
              <a:buAutoNum type="arabicPeriod"/>
            </a:pPr>
            <a:r>
              <a:rPr lang="en-US" dirty="0"/>
              <a:t>Leads to a </a:t>
            </a:r>
            <a:r>
              <a:rPr lang="en-US" dirty="0">
                <a:solidFill>
                  <a:srgbClr val="FFC000"/>
                </a:solidFill>
              </a:rPr>
              <a:t>Hypothesis</a:t>
            </a:r>
            <a:r>
              <a:rPr lang="en-US" dirty="0"/>
              <a:t>…</a:t>
            </a:r>
          </a:p>
          <a:p>
            <a:pPr marL="514350" indent="-514350">
              <a:buAutoNum type="arabicPeriod"/>
            </a:pPr>
            <a:r>
              <a:rPr lang="en-US" dirty="0"/>
              <a:t>Which is </a:t>
            </a:r>
            <a:r>
              <a:rPr lang="en-US" dirty="0">
                <a:solidFill>
                  <a:srgbClr val="FFC000"/>
                </a:solidFill>
              </a:rPr>
              <a:t>tested</a:t>
            </a:r>
            <a:r>
              <a:rPr lang="en-US" dirty="0"/>
              <a:t> with data</a:t>
            </a:r>
          </a:p>
          <a:p>
            <a:pPr marL="514350" indent="-514350">
              <a:buAutoNum type="arabicPeriod"/>
            </a:pPr>
            <a:r>
              <a:rPr lang="en-US" dirty="0"/>
              <a:t>Which leads to </a:t>
            </a:r>
            <a:r>
              <a:rPr lang="en-US" dirty="0">
                <a:solidFill>
                  <a:srgbClr val="FFC000"/>
                </a:solidFill>
              </a:rPr>
              <a:t>refinement</a:t>
            </a:r>
          </a:p>
          <a:p>
            <a:pPr marL="514350" indent="-514350">
              <a:buAutoNum type="arabicPeriod"/>
            </a:pPr>
            <a:r>
              <a:rPr lang="en-US" dirty="0"/>
              <a:t>And an </a:t>
            </a:r>
            <a:r>
              <a:rPr lang="en-US" dirty="0">
                <a:solidFill>
                  <a:srgbClr val="FFC000"/>
                </a:solidFill>
              </a:rPr>
              <a:t>updated theory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B0766D-D5E7-3F16-7732-60A63017D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09" y="1825625"/>
            <a:ext cx="5358576" cy="423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18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/>
          <p:nvPr/>
        </p:nvSpPr>
        <p:spPr>
          <a:xfrm>
            <a:off x="5619750" y="2595562"/>
            <a:ext cx="952500" cy="47625"/>
          </a:xfrm>
          <a:prstGeom prst="rect">
            <a:avLst/>
          </a:prstGeom>
          <a:solidFill>
            <a:srgbClr val="1976D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4"/>
          <p:cNvSpPr txBox="1"/>
          <p:nvPr/>
        </p:nvSpPr>
        <p:spPr>
          <a:xfrm>
            <a:off x="295275" y="2928937"/>
            <a:ext cx="1160145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1.3: Behavioral Science in the Real-World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5"/>
          <p:cNvSpPr txBox="1"/>
          <p:nvPr/>
        </p:nvSpPr>
        <p:spPr>
          <a:xfrm>
            <a:off x="998091" y="1412082"/>
            <a:ext cx="8572500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latin typeface="+mj-lt"/>
                <a:ea typeface="Lato"/>
                <a:cs typeface="Lato"/>
                <a:sym typeface="Lato"/>
              </a:rPr>
              <a:t>Behavioral science is the study of human thought and behavior. It's not just one field, but a diverse umbrella that includes:</a:t>
            </a:r>
            <a:endParaRPr sz="3600" dirty="0"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472131-EB90-6DE7-C055-1D203C3DC6B1}"/>
              </a:ext>
            </a:extLst>
          </p:cNvPr>
          <p:cNvGrpSpPr/>
          <p:nvPr/>
        </p:nvGrpSpPr>
        <p:grpSpPr>
          <a:xfrm>
            <a:off x="998091" y="2737645"/>
            <a:ext cx="8572500" cy="415498"/>
            <a:chOff x="1809750" y="3038475"/>
            <a:chExt cx="8572500" cy="415498"/>
          </a:xfrm>
        </p:grpSpPr>
        <p:sp>
          <p:nvSpPr>
            <p:cNvPr id="237" name="Google Shape;237;p25"/>
            <p:cNvSpPr txBox="1"/>
            <p:nvPr/>
          </p:nvSpPr>
          <p:spPr>
            <a:xfrm>
              <a:off x="2190749" y="3038475"/>
              <a:ext cx="8191501" cy="415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0" u="none" strike="noStrike" cap="none" dirty="0">
                  <a:latin typeface="+mj-lt"/>
                  <a:ea typeface="Lato"/>
                  <a:cs typeface="Lato"/>
                  <a:sym typeface="Lato"/>
                </a:rPr>
                <a:t>Psychology:</a:t>
              </a:r>
              <a:r>
                <a:rPr lang="en-US" b="0" i="0" u="none" strike="noStrike" cap="none" dirty="0">
                  <a:latin typeface="+mj-lt"/>
                  <a:ea typeface="Lato"/>
                  <a:cs typeface="Lato"/>
                  <a:sym typeface="Lato"/>
                </a:rPr>
                <a:t> Clinical, Social, Cognitive, I/O</a:t>
              </a:r>
              <a:endParaRPr sz="2800" dirty="0">
                <a:latin typeface="+mj-lt"/>
              </a:endParaRPr>
            </a:p>
          </p:txBody>
        </p:sp>
        <p:pic>
          <p:nvPicPr>
            <p:cNvPr id="242" name="Google Shape;242;p25" descr="image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09750" y="3086100"/>
              <a:ext cx="200025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E923757-4D34-E1F0-6398-808F12D17C30}"/>
              </a:ext>
            </a:extLst>
          </p:cNvPr>
          <p:cNvGrpSpPr/>
          <p:nvPr/>
        </p:nvGrpSpPr>
        <p:grpSpPr>
          <a:xfrm>
            <a:off x="998091" y="3287806"/>
            <a:ext cx="8572500" cy="415498"/>
            <a:chOff x="1809750" y="3486150"/>
            <a:chExt cx="8572500" cy="415498"/>
          </a:xfrm>
        </p:grpSpPr>
        <p:sp>
          <p:nvSpPr>
            <p:cNvPr id="238" name="Google Shape;238;p25"/>
            <p:cNvSpPr txBox="1"/>
            <p:nvPr/>
          </p:nvSpPr>
          <p:spPr>
            <a:xfrm>
              <a:off x="2190750" y="3486150"/>
              <a:ext cx="8191500" cy="415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0" u="none" strike="noStrike" cap="none" dirty="0">
                  <a:latin typeface="+mj-lt"/>
                  <a:ea typeface="Lato"/>
                  <a:cs typeface="Lato"/>
                  <a:sym typeface="Lato"/>
                </a:rPr>
                <a:t>Economics &amp; Marketing:</a:t>
              </a:r>
              <a:r>
                <a:rPr lang="en-US" b="0" i="0" u="none" strike="noStrike" cap="none" dirty="0">
                  <a:latin typeface="+mj-lt"/>
                  <a:ea typeface="Lato"/>
                  <a:cs typeface="Lato"/>
                  <a:sym typeface="Lato"/>
                </a:rPr>
                <a:t> How people make decisions</a:t>
              </a:r>
              <a:endParaRPr sz="2800" dirty="0">
                <a:latin typeface="+mj-lt"/>
              </a:endParaRPr>
            </a:p>
          </p:txBody>
        </p:sp>
        <p:pic>
          <p:nvPicPr>
            <p:cNvPr id="243" name="Google Shape;243;p25" descr="ima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809750" y="3533775"/>
              <a:ext cx="228600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F72BC03-950A-C688-25D1-97F2FCEDDF28}"/>
              </a:ext>
            </a:extLst>
          </p:cNvPr>
          <p:cNvGrpSpPr/>
          <p:nvPr/>
        </p:nvGrpSpPr>
        <p:grpSpPr>
          <a:xfrm>
            <a:off x="998091" y="3823267"/>
            <a:ext cx="8572500" cy="415498"/>
            <a:chOff x="1809750" y="3933825"/>
            <a:chExt cx="8572500" cy="415498"/>
          </a:xfrm>
        </p:grpSpPr>
        <p:sp>
          <p:nvSpPr>
            <p:cNvPr id="239" name="Google Shape;239;p25"/>
            <p:cNvSpPr txBox="1"/>
            <p:nvPr/>
          </p:nvSpPr>
          <p:spPr>
            <a:xfrm>
              <a:off x="2190750" y="3933825"/>
              <a:ext cx="8191500" cy="415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0" u="none" strike="noStrike" cap="none" dirty="0">
                  <a:latin typeface="+mj-lt"/>
                  <a:ea typeface="Lato"/>
                  <a:cs typeface="Lato"/>
                  <a:sym typeface="Lato"/>
                </a:rPr>
                <a:t>Criminology:</a:t>
              </a:r>
              <a:r>
                <a:rPr lang="en-US" b="0" i="0" u="none" strike="noStrike" cap="none" dirty="0">
                  <a:latin typeface="+mj-lt"/>
                  <a:ea typeface="Lato"/>
                  <a:cs typeface="Lato"/>
                  <a:sym typeface="Lato"/>
                </a:rPr>
                <a:t> The causes and prevention of crime</a:t>
              </a:r>
              <a:endParaRPr sz="2800" dirty="0">
                <a:latin typeface="+mj-lt"/>
              </a:endParaRPr>
            </a:p>
          </p:txBody>
        </p:sp>
        <p:pic>
          <p:nvPicPr>
            <p:cNvPr id="244" name="Google Shape;244;p25" descr="imag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09750" y="3981450"/>
              <a:ext cx="228600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C2032BA-4382-E85A-CE40-5DACC5A75053}"/>
              </a:ext>
            </a:extLst>
          </p:cNvPr>
          <p:cNvGrpSpPr/>
          <p:nvPr/>
        </p:nvGrpSpPr>
        <p:grpSpPr>
          <a:xfrm>
            <a:off x="998091" y="4478691"/>
            <a:ext cx="8572500" cy="415498"/>
            <a:chOff x="1809750" y="4381500"/>
            <a:chExt cx="8572500" cy="415498"/>
          </a:xfrm>
        </p:grpSpPr>
        <p:sp>
          <p:nvSpPr>
            <p:cNvPr id="240" name="Google Shape;240;p25"/>
            <p:cNvSpPr txBox="1"/>
            <p:nvPr/>
          </p:nvSpPr>
          <p:spPr>
            <a:xfrm>
              <a:off x="2190750" y="4381500"/>
              <a:ext cx="8191500" cy="415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i="0" u="none" strike="noStrike" cap="none" dirty="0">
                  <a:latin typeface="+mj-lt"/>
                  <a:ea typeface="Lato"/>
                  <a:cs typeface="Lato"/>
                  <a:sym typeface="Lato"/>
                </a:rPr>
                <a:t>Public Health:</a:t>
              </a:r>
              <a:r>
                <a:rPr lang="en-US" b="0" i="0" u="none" strike="noStrike" cap="none" dirty="0">
                  <a:latin typeface="+mj-lt"/>
                  <a:ea typeface="Lato"/>
                  <a:cs typeface="Lato"/>
                  <a:sym typeface="Lato"/>
                </a:rPr>
                <a:t> Studying behaviors that impact population health</a:t>
              </a:r>
              <a:endParaRPr sz="2800" dirty="0">
                <a:latin typeface="+mj-lt"/>
              </a:endParaRPr>
            </a:p>
          </p:txBody>
        </p:sp>
        <p:pic>
          <p:nvPicPr>
            <p:cNvPr id="245" name="Google Shape;245;p25" descr="image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09750" y="4429125"/>
              <a:ext cx="285750" cy="228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661350-F9D9-C997-95C4-9ED0B142CC5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Who Studies Human Behavior?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6826E-A330-3BB0-1104-045D852A8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Where is Behavioral Science Practiced?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0BA59-69EA-1767-C595-4BFB97B525A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Colleges and universities</a:t>
            </a:r>
          </a:p>
          <a:p>
            <a:endParaRPr lang="en-US" dirty="0"/>
          </a:p>
          <a:p>
            <a:r>
              <a:rPr lang="en-US" dirty="0"/>
              <a:t>Businesses</a:t>
            </a:r>
          </a:p>
          <a:p>
            <a:endParaRPr lang="en-US" dirty="0"/>
          </a:p>
          <a:p>
            <a:r>
              <a:rPr lang="en-US" dirty="0"/>
              <a:t>The military</a:t>
            </a:r>
          </a:p>
          <a:p>
            <a:endParaRPr lang="en-US" dirty="0"/>
          </a:p>
          <a:p>
            <a:r>
              <a:rPr lang="en-US" dirty="0"/>
              <a:t>Law/court rooms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F3A848-C9B4-24ED-0FC4-E7C847932D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Think tanks</a:t>
            </a:r>
          </a:p>
          <a:p>
            <a:endParaRPr lang="en-US" dirty="0"/>
          </a:p>
          <a:p>
            <a:r>
              <a:rPr lang="en-US" dirty="0"/>
              <a:t>Government agencies</a:t>
            </a:r>
          </a:p>
          <a:p>
            <a:endParaRPr lang="en-US" dirty="0"/>
          </a:p>
          <a:p>
            <a:r>
              <a:rPr lang="en-US" dirty="0"/>
              <a:t>Even sports!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 descr="Sport Clipart Images – Browse 563,043 Stock Photos, Vectors, and Video |  Adobe Stock">
            <a:extLst>
              <a:ext uri="{FF2B5EF4-FFF2-40B4-BE49-F238E27FC236}">
                <a16:creationId xmlns:a16="http://schemas.microsoft.com/office/drawing/2014/main" id="{248ABD83-D7DD-59B9-BDE8-E02DA9721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457" y="4572000"/>
            <a:ext cx="3661882" cy="211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855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3E57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4D630F-BC14-1466-BBDC-243FD470E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Moneyball</a:t>
            </a:r>
          </a:p>
        </p:txBody>
      </p:sp>
      <p:pic>
        <p:nvPicPr>
          <p:cNvPr id="4" name="Online Media 3" title="Moneyball (2011) Movie Trailer - HD - Brad Pitt">
            <a:hlinkClick r:id="" action="ppaction://media"/>
            <a:extLst>
              <a:ext uri="{FF2B5EF4-FFF2-40B4-BE49-F238E27FC236}">
                <a16:creationId xmlns:a16="http://schemas.microsoft.com/office/drawing/2014/main" id="{5123B788-DF00-FD56-D5D7-80F63EB21B2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07933" y="1353809"/>
            <a:ext cx="7347537" cy="415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2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/>
          <p:nvPr/>
        </p:nvSpPr>
        <p:spPr>
          <a:xfrm>
            <a:off x="5619750" y="2595562"/>
            <a:ext cx="952500" cy="47625"/>
          </a:xfrm>
          <a:prstGeom prst="rect">
            <a:avLst/>
          </a:prstGeom>
          <a:solidFill>
            <a:srgbClr val="1976D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6"/>
          <p:cNvSpPr txBox="1"/>
          <p:nvPr/>
        </p:nvSpPr>
        <p:spPr>
          <a:xfrm>
            <a:off x="295275" y="2928937"/>
            <a:ext cx="1160145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1.4: How Scientists Think About Cause &amp; Effect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2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633662"/>
            <a:ext cx="5286375" cy="2447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59" name="Google Shape;259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4125" y="2633662"/>
            <a:ext cx="5286375" cy="2447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60" name="Google Shape;260;p27"/>
          <p:cNvSpPr txBox="1"/>
          <p:nvPr/>
        </p:nvSpPr>
        <p:spPr>
          <a:xfrm>
            <a:off x="849391" y="3024187"/>
            <a:ext cx="4730591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Personal Experience</a:t>
            </a:r>
            <a:endParaRPr/>
          </a:p>
        </p:txBody>
      </p:sp>
      <p:sp>
        <p:nvSpPr>
          <p:cNvPr id="261" name="Google Shape;261;p27"/>
          <p:cNvSpPr txBox="1"/>
          <p:nvPr/>
        </p:nvSpPr>
        <p:spPr>
          <a:xfrm>
            <a:off x="962025" y="3576637"/>
            <a:ext cx="450532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 dirty="0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"My great-grandmother ate grapes and then developed diabetes. Therefore, eating grapes causes diabetes."</a:t>
            </a:r>
            <a:endParaRPr dirty="0"/>
          </a:p>
        </p:txBody>
      </p:sp>
      <p:sp>
        <p:nvSpPr>
          <p:cNvPr id="262" name="Google Shape;262;p27"/>
          <p:cNvSpPr txBox="1"/>
          <p:nvPr/>
        </p:nvSpPr>
        <p:spPr>
          <a:xfrm>
            <a:off x="962025" y="4262437"/>
            <a:ext cx="4505325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1" u="none" strike="noStrike" cap="none" dirty="0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(She saw B happen after A, and assumed A caused B.)</a:t>
            </a:r>
            <a:endParaRPr dirty="0"/>
          </a:p>
        </p:txBody>
      </p:sp>
      <p:sp>
        <p:nvSpPr>
          <p:cNvPr id="263" name="Google Shape;263;p27"/>
          <p:cNvSpPr txBox="1"/>
          <p:nvPr/>
        </p:nvSpPr>
        <p:spPr>
          <a:xfrm>
            <a:off x="6612016" y="3024187"/>
            <a:ext cx="4730591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Social Consensus</a:t>
            </a:r>
            <a:endParaRPr/>
          </a:p>
        </p:txBody>
      </p:sp>
      <p:sp>
        <p:nvSpPr>
          <p:cNvPr id="264" name="Google Shape;264;p27"/>
          <p:cNvSpPr txBox="1"/>
          <p:nvPr/>
        </p:nvSpPr>
        <p:spPr>
          <a:xfrm>
            <a:off x="6724650" y="3576637"/>
            <a:ext cx="450532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"Everyone knows that cracking your knuckles causes arthritis. It just makes logical sense!"</a:t>
            </a:r>
            <a:endParaRPr/>
          </a:p>
        </p:txBody>
      </p:sp>
      <p:sp>
        <p:nvSpPr>
          <p:cNvPr id="265" name="Google Shape;265;p27"/>
          <p:cNvSpPr txBox="1"/>
          <p:nvPr/>
        </p:nvSpPr>
        <p:spPr>
          <a:xfrm>
            <a:off x="6724650" y="4262437"/>
            <a:ext cx="4505325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1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(It's a common belief, reinforced by many people.)</a:t>
            </a: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42FFBC-A3DB-A2F1-598D-30047E8310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Everyday Ways of “Knowing”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0097-3366-5B13-3236-F885DDF74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Science = More Than Casual Observation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27A7C-9F53-7DAA-8725-2F3C6E4B8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1E293B"/>
              </a:solidFill>
              <a:effectLst/>
              <a:uLnTx/>
              <a:uFillTx/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1E293B"/>
                </a:solidFill>
                <a:effectLst/>
                <a:uLnTx/>
                <a:uFillTx/>
                <a:latin typeface="Merriweather"/>
                <a:ea typeface="Merriweather"/>
                <a:cs typeface="Merriweather"/>
                <a:sym typeface="Merriweather"/>
              </a:rPr>
              <a:t>Trying to learn about human behavior simply by observing... is like trying to understand the ocean by standing on the beach.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E19501-7EB2-9A97-DA3E-9EFA2069C815}"/>
              </a:ext>
            </a:extLst>
          </p:cNvPr>
          <p:cNvSpPr txBox="1"/>
          <p:nvPr/>
        </p:nvSpPr>
        <p:spPr>
          <a:xfrm>
            <a:off x="350982" y="2228671"/>
            <a:ext cx="720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163E64"/>
                </a:solidFill>
              </a:rPr>
              <a:t>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975009-1746-782C-C696-9AE966D2FAB4}"/>
              </a:ext>
            </a:extLst>
          </p:cNvPr>
          <p:cNvSpPr txBox="1"/>
          <p:nvPr/>
        </p:nvSpPr>
        <p:spPr>
          <a:xfrm rot="10800000">
            <a:off x="9638146" y="3637216"/>
            <a:ext cx="720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163E64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461406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8"/>
          <p:cNvSpPr txBox="1"/>
          <p:nvPr/>
        </p:nvSpPr>
        <p:spPr>
          <a:xfrm>
            <a:off x="584596" y="1480959"/>
            <a:ext cx="528637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latin typeface="+mj-lt"/>
                <a:ea typeface="Lato"/>
                <a:cs typeface="Lato"/>
                <a:sym typeface="Lato"/>
              </a:rPr>
              <a:t>Science </a:t>
            </a:r>
            <a:r>
              <a:rPr lang="en-US" sz="2400" dirty="0">
                <a:latin typeface="+mj-lt"/>
                <a:ea typeface="Lato"/>
                <a:cs typeface="Lato"/>
                <a:sym typeface="Lato"/>
              </a:rPr>
              <a:t>challenges</a:t>
            </a:r>
            <a:r>
              <a:rPr lang="en-US" sz="2400" b="0" i="0" u="none" strike="noStrike" cap="none" dirty="0">
                <a:latin typeface="+mj-lt"/>
                <a:ea typeface="Lato"/>
                <a:cs typeface="Lato"/>
                <a:sym typeface="Lato"/>
              </a:rPr>
              <a:t> claims by testing them.</a:t>
            </a:r>
            <a:endParaRPr sz="3600" dirty="0">
              <a:latin typeface="+mj-lt"/>
            </a:endParaRPr>
          </a:p>
        </p:txBody>
      </p:sp>
      <p:sp>
        <p:nvSpPr>
          <p:cNvPr id="273" name="Google Shape;273;p28"/>
          <p:cNvSpPr txBox="1"/>
          <p:nvPr/>
        </p:nvSpPr>
        <p:spPr>
          <a:xfrm>
            <a:off x="584596" y="2199404"/>
            <a:ext cx="5286375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latin typeface="+mj-lt"/>
                <a:ea typeface="Lato"/>
                <a:cs typeface="Lato"/>
                <a:sym typeface="Lato"/>
              </a:rPr>
              <a:t>A 2011 study on knuckle-cracking and arthritis:</a:t>
            </a:r>
            <a:endParaRPr sz="36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87ECB-FD24-51E8-7C44-002C85DAA46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The Scientific Way of Knowing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3B83C4-90AD-E4CE-0604-860798B54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971" y="1690688"/>
            <a:ext cx="5874238" cy="428625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881314-0638-F42D-882B-BE546BC28999}"/>
              </a:ext>
            </a:extLst>
          </p:cNvPr>
          <p:cNvSpPr txBox="1"/>
          <p:nvPr/>
        </p:nvSpPr>
        <p:spPr>
          <a:xfrm>
            <a:off x="584595" y="3543798"/>
            <a:ext cx="52863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They compared 215 people (some with arthritis, some without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They asked people about knuckle-cracking habits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The Result</a:t>
            </a:r>
            <a:r>
              <a:rPr lang="en-US" sz="2400" dirty="0"/>
              <a:t>: There was no difference. People with arthritis were no more likely to be knuckle-crackers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4360C7-9CB0-3993-6C02-A623A6E7E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578013-C77D-148B-680A-6E63DCD8F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63E64"/>
                </a:solidFill>
              </a:rPr>
              <a:t>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EDFB7-5F4D-4310-8E98-97514EC89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A tech company develops an app called "</a:t>
            </a:r>
            <a:r>
              <a:rPr lang="en-US" sz="2400" dirty="0" err="1"/>
              <a:t>FocusFlow</a:t>
            </a:r>
            <a:r>
              <a:rPr lang="en-US" sz="2400" dirty="0"/>
              <a:t>," which plays custom-designed ambient music. The company claims the app significantly improves </a:t>
            </a:r>
            <a:r>
              <a:rPr lang="en-US" sz="2400" b="1" dirty="0"/>
              <a:t>concentration</a:t>
            </a:r>
            <a:r>
              <a:rPr lang="en-US" sz="2400" dirty="0"/>
              <a:t> and </a:t>
            </a:r>
            <a:r>
              <a:rPr lang="en-US" sz="2400" b="1" dirty="0"/>
              <a:t>study efficiency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To test the claim, the company recruits 50 college students preparing for a major exam and instructs them to use the </a:t>
            </a:r>
            <a:r>
              <a:rPr lang="en-US" sz="2400" dirty="0" err="1"/>
              <a:t>FocusFlow</a:t>
            </a:r>
            <a:r>
              <a:rPr lang="en-US" sz="2400" dirty="0"/>
              <a:t> app while studying for </a:t>
            </a:r>
            <a:r>
              <a:rPr lang="en-US" sz="2400" b="1" u="sng" dirty="0"/>
              <a:t>two hours a day over a full week</a:t>
            </a:r>
            <a:r>
              <a:rPr lang="en-US" sz="2400" dirty="0"/>
              <a:t>. At the end of the week, the students are surveyed. Every student reports a noticeable improvement in their ability to concentrate compared to before using the app.</a:t>
            </a:r>
          </a:p>
        </p:txBody>
      </p:sp>
      <p:pic>
        <p:nvPicPr>
          <p:cNvPr id="1026" name="Picture 2" descr="Colorful Headphones with Music Notes and Paint Splash Background Stock  Illustration - Illustration of decoration, equipment: 355317806">
            <a:extLst>
              <a:ext uri="{FF2B5EF4-FFF2-40B4-BE49-F238E27FC236}">
                <a16:creationId xmlns:a16="http://schemas.microsoft.com/office/drawing/2014/main" id="{75BCBB7E-E150-8264-C764-6A4406B9B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7" r="31734" b="1"/>
          <a:stretch>
            <a:fillRect/>
          </a:stretch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046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FF86DC-C144-2D93-52B3-A5E3C8A41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63E64"/>
                </a:solidFill>
              </a:rPr>
              <a:t>Establishing Cause and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1E29F-5640-ED2D-4588-02A922165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Can the company say the app causes better focus and exam prep?</a:t>
            </a:r>
          </a:p>
          <a:p>
            <a:endParaRPr lang="en-US" sz="2400" dirty="0"/>
          </a:p>
          <a:p>
            <a:pPr lvl="1"/>
            <a:r>
              <a:rPr lang="en-US" dirty="0"/>
              <a:t>What besides the music might account for students’ reported improvements?</a:t>
            </a:r>
          </a:p>
          <a:p>
            <a:pPr lvl="1"/>
            <a:r>
              <a:rPr lang="en-US" dirty="0"/>
              <a:t>How can the researchers separate the effect of music from all other factors? </a:t>
            </a:r>
          </a:p>
          <a:p>
            <a:pPr lvl="1"/>
            <a:r>
              <a:rPr lang="en-US" dirty="0"/>
              <a:t>If the music group and control group are similar in all ways </a:t>
            </a:r>
            <a:r>
              <a:rPr lang="en-US" i="1" dirty="0"/>
              <a:t>except for</a:t>
            </a:r>
            <a:r>
              <a:rPr lang="en-US" dirty="0"/>
              <a:t> their experience listening to music, what can the researchers conclude about any self-reported differences?</a:t>
            </a:r>
          </a:p>
        </p:txBody>
      </p:sp>
      <p:pic>
        <p:nvPicPr>
          <p:cNvPr id="4" name="Picture 2" descr="Colorful Headphones with Music Notes and Paint Splash Background Stock  Illustration - Illustration of decoration, equipment: 355317806">
            <a:extLst>
              <a:ext uri="{FF2B5EF4-FFF2-40B4-BE49-F238E27FC236}">
                <a16:creationId xmlns:a16="http://schemas.microsoft.com/office/drawing/2014/main" id="{234BD9FA-0E99-1240-0247-BCA8E6F7B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7" r="31734" b="1"/>
          <a:stretch>
            <a:fillRect/>
          </a:stretch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046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35AB45-7938-6144-0427-7BADDB44E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8377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63E64"/>
                </a:solidFill>
              </a:rPr>
              <a:t>The Importance of Control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05118-8D33-070C-B733-C2E3EABFC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77456"/>
            <a:ext cx="5097780" cy="3795748"/>
          </a:xfrm>
        </p:spPr>
        <p:txBody>
          <a:bodyPr>
            <a:normAutofit/>
          </a:bodyPr>
          <a:lstStyle/>
          <a:p>
            <a:r>
              <a:rPr lang="en-US" sz="2000"/>
              <a:t>Pew Research Study:</a:t>
            </a:r>
          </a:p>
          <a:p>
            <a:r>
              <a:rPr lang="en-US" sz="2000" i="1"/>
              <a:t>A scientist is conducting a study to determine how well a new medication treats ear infections. The scientist tells the participants to put 10 drops in their infected ear each day. After two weeks, all participants' ear infections had healed.</a:t>
            </a:r>
          </a:p>
          <a:p>
            <a:endParaRPr lang="en-US" sz="2000"/>
          </a:p>
          <a:p>
            <a:r>
              <a:rPr lang="en-US" sz="2000"/>
              <a:t>Which of the following changes to the design of this study would most improve the ability to test if the new medication effectively treats ear infections?</a:t>
            </a:r>
          </a:p>
          <a:p>
            <a:endParaRPr lang="en-US" sz="20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64CFA0-6EB5-302D-C579-514EBDC549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177456"/>
            <a:ext cx="5097780" cy="3795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Answer options: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Create a second group of participants with ear infections who use 15 drops a day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Have participants use ear drops for 1 week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Create a second group of participants with ear infections who do not use any drops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000"/>
              <a:t>Have participants both drops in both their infected ear and health ear</a:t>
            </a:r>
          </a:p>
        </p:txBody>
      </p:sp>
    </p:spTree>
    <p:extLst>
      <p:ext uri="{BB962C8B-B14F-4D97-AF65-F5344CB8AC3E}">
        <p14:creationId xmlns:p14="http://schemas.microsoft.com/office/powerpoint/2010/main" val="156727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1F240-33E5-C014-41FA-D7C4422B8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1DDE-6C81-1A8C-C623-A196F2D42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The Importance of Control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42010-33AA-FBA7-EA03-841059D471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D47A1"/>
                </a:solidFill>
              </a:rPr>
              <a:t>Pew Research Study:</a:t>
            </a:r>
          </a:p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scientist is conducting a study to determine how well a new medication treats ear infections. The scientist tells the participants to put 10 drops in their infected ear each day. After two weeks, all participants' ear infections had healed.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Which of the following changes to the design of this study would most improve the ability to test if the new medication effectively treats ear infections?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31E51A-CCBA-575C-FBFC-A8422A54E30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Answer options: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Create a second group of participants with ear infections who use 15 drops a day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participants use ear drops for 1 week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/>
              <a:t>Create a second group of participants with ear infections who do not use any drops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participants both drops in both their infected ear and health ear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824A9B-146A-EA9F-50B4-6250BF2A83D3}"/>
              </a:ext>
            </a:extLst>
          </p:cNvPr>
          <p:cNvGrpSpPr/>
          <p:nvPr/>
        </p:nvGrpSpPr>
        <p:grpSpPr>
          <a:xfrm>
            <a:off x="6513067" y="5455576"/>
            <a:ext cx="4840733" cy="1170595"/>
            <a:chOff x="571500" y="2681287"/>
            <a:chExt cx="5286375" cy="1704976"/>
          </a:xfrm>
        </p:grpSpPr>
        <p:sp>
          <p:nvSpPr>
            <p:cNvPr id="6" name="Google Shape;286;p29">
              <a:extLst>
                <a:ext uri="{FF2B5EF4-FFF2-40B4-BE49-F238E27FC236}">
                  <a16:creationId xmlns:a16="http://schemas.microsoft.com/office/drawing/2014/main" id="{FC7DEF3B-300F-50C9-B406-1E7E9E2EBFBC}"/>
                </a:ext>
              </a:extLst>
            </p:cNvPr>
            <p:cNvSpPr txBox="1"/>
            <p:nvPr/>
          </p:nvSpPr>
          <p:spPr>
            <a:xfrm>
              <a:off x="571500" y="2681287"/>
              <a:ext cx="5286375" cy="11215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 i="0" u="none" strike="noStrike" cap="none" dirty="0">
                  <a:solidFill>
                    <a:srgbClr val="0D47A1"/>
                  </a:solidFill>
                  <a:latin typeface="Merriweather"/>
                  <a:ea typeface="Merriweather"/>
                  <a:cs typeface="Merriweather"/>
                  <a:sym typeface="Merriweather"/>
                </a:rPr>
                <a:t>60%</a:t>
              </a:r>
              <a:endParaRPr sz="1100" dirty="0"/>
            </a:p>
          </p:txBody>
        </p:sp>
        <p:sp>
          <p:nvSpPr>
            <p:cNvPr id="7" name="Google Shape;287;p29">
              <a:extLst>
                <a:ext uri="{FF2B5EF4-FFF2-40B4-BE49-F238E27FC236}">
                  <a16:creationId xmlns:a16="http://schemas.microsoft.com/office/drawing/2014/main" id="{1F52E43B-2D3A-E5B4-F1F2-C5E7CCEAAD51}"/>
                </a:ext>
              </a:extLst>
            </p:cNvPr>
            <p:cNvSpPr txBox="1"/>
            <p:nvPr/>
          </p:nvSpPr>
          <p:spPr>
            <a:xfrm>
              <a:off x="571500" y="4110038"/>
              <a:ext cx="5286375" cy="2762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i="0" u="none" strike="noStrike" cap="none" dirty="0">
                  <a:solidFill>
                    <a:srgbClr val="475569"/>
                  </a:solidFill>
                  <a:latin typeface="Lato"/>
                  <a:ea typeface="Lato"/>
                  <a:cs typeface="Lato"/>
                  <a:sym typeface="Lato"/>
                </a:rPr>
                <a:t>of U.S. adults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3832465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44+ Thousand Takeaway Sign Royalty-Free Images, Stock Photos &amp; Pictures |  Shutterstock">
            <a:extLst>
              <a:ext uri="{FF2B5EF4-FFF2-40B4-BE49-F238E27FC236}">
                <a16:creationId xmlns:a16="http://schemas.microsoft.com/office/drawing/2014/main" id="{F158A2C7-703D-E264-BEEE-384993C8B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1053" y="2315509"/>
            <a:ext cx="4777381" cy="205427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Arc 2058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A4A87B-C3F6-C77C-E41D-7A185FDE8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9493"/>
            <a:ext cx="5593421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63E64"/>
                </a:solidFill>
              </a:rPr>
              <a:t>Chapter 1: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EC1AC-B804-EC4C-1D1E-2A3A81A82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4443"/>
            <a:ext cx="5257800" cy="4192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200"/>
              <a:t>Behavioral science uses </a:t>
            </a:r>
            <a:r>
              <a:rPr lang="en-US" sz="2200" b="1"/>
              <a:t>systematic methods</a:t>
            </a:r>
            <a:r>
              <a:rPr lang="en-US" sz="2200"/>
              <a:t> to go beyond casual observation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200"/>
              <a:t>Scientists turn abstract </a:t>
            </a:r>
            <a:r>
              <a:rPr lang="en-US" sz="2200" b="1"/>
              <a:t>concepts</a:t>
            </a:r>
            <a:r>
              <a:rPr lang="en-US" sz="2200"/>
              <a:t> (like personality) into measurable </a:t>
            </a:r>
            <a:r>
              <a:rPr lang="en-US" sz="2200" b="1"/>
              <a:t>data</a:t>
            </a:r>
            <a:r>
              <a:rPr lang="en-US" sz="2200"/>
              <a:t> (like TIPI scores)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200"/>
              <a:t>Good </a:t>
            </a:r>
            <a:r>
              <a:rPr lang="en-US" sz="2200" b="1"/>
              <a:t>theories</a:t>
            </a:r>
            <a:r>
              <a:rPr lang="en-US" sz="2200"/>
              <a:t> are data driven, parsimonious, and falsifiable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200"/>
              <a:t>To establish cause and effect, scientists must test alternative explanations and use a </a:t>
            </a:r>
            <a:r>
              <a:rPr lang="en-US" sz="2200" b="1"/>
              <a:t>control group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235025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0" y="2066925"/>
            <a:ext cx="2476500" cy="3581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" name="Google Shape;102;p1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9000" y="2066925"/>
            <a:ext cx="2476500" cy="3581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" name="Google Shape;103;p1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86500" y="2066925"/>
            <a:ext cx="2476500" cy="3581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4" name="Google Shape;104;p1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44000" y="2066925"/>
            <a:ext cx="2476500" cy="3581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5" name="Google Shape;105;p15"/>
          <p:cNvSpPr txBox="1"/>
          <p:nvPr/>
        </p:nvSpPr>
        <p:spPr>
          <a:xfrm>
            <a:off x="819626" y="3076575"/>
            <a:ext cx="1980247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1.1: Doing Research</a:t>
            </a:r>
            <a:endParaRPr dirty="0"/>
          </a:p>
        </p:txBody>
      </p:sp>
      <p:sp>
        <p:nvSpPr>
          <p:cNvPr id="106" name="Google Shape;106;p15"/>
          <p:cNvSpPr txBox="1"/>
          <p:nvPr/>
        </p:nvSpPr>
        <p:spPr>
          <a:xfrm>
            <a:off x="866775" y="4152900"/>
            <a:ext cx="1885950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Learn how researchers turn abstract concepts into measurable data.</a:t>
            </a:r>
            <a:endParaRPr/>
          </a:p>
        </p:txBody>
      </p:sp>
      <p:sp>
        <p:nvSpPr>
          <p:cNvPr id="107" name="Google Shape;107;p15"/>
          <p:cNvSpPr txBox="1"/>
          <p:nvPr/>
        </p:nvSpPr>
        <p:spPr>
          <a:xfrm>
            <a:off x="3677126" y="3076575"/>
            <a:ext cx="1980247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1.2: Building Theory</a:t>
            </a:r>
            <a:endParaRPr/>
          </a:p>
        </p:txBody>
      </p:sp>
      <p:sp>
        <p:nvSpPr>
          <p:cNvPr id="108" name="Google Shape;108;p15"/>
          <p:cNvSpPr txBox="1"/>
          <p:nvPr/>
        </p:nvSpPr>
        <p:spPr>
          <a:xfrm>
            <a:off x="3724275" y="4152900"/>
            <a:ext cx="1885950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Explore how scientists develop theories to explain patterns in data.</a:t>
            </a:r>
            <a:endParaRPr/>
          </a:p>
        </p:txBody>
      </p:sp>
      <p:sp>
        <p:nvSpPr>
          <p:cNvPr id="109" name="Google Shape;109;p15"/>
          <p:cNvSpPr txBox="1"/>
          <p:nvPr/>
        </p:nvSpPr>
        <p:spPr>
          <a:xfrm>
            <a:off x="6534626" y="3076575"/>
            <a:ext cx="1980247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1.3: The Real World</a:t>
            </a:r>
            <a:endParaRPr/>
          </a:p>
        </p:txBody>
      </p:sp>
      <p:sp>
        <p:nvSpPr>
          <p:cNvPr id="110" name="Google Shape;110;p15"/>
          <p:cNvSpPr txBox="1"/>
          <p:nvPr/>
        </p:nvSpPr>
        <p:spPr>
          <a:xfrm>
            <a:off x="6581775" y="4152900"/>
            <a:ext cx="1885950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Examine where behavioral science is practiced and who uses it.</a:t>
            </a:r>
            <a:endParaRPr/>
          </a:p>
        </p:txBody>
      </p:sp>
      <p:sp>
        <p:nvSpPr>
          <p:cNvPr id="111" name="Google Shape;111;p15"/>
          <p:cNvSpPr txBox="1"/>
          <p:nvPr/>
        </p:nvSpPr>
        <p:spPr>
          <a:xfrm>
            <a:off x="9392126" y="3076575"/>
            <a:ext cx="1980247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1.4: Cause &amp; Effect</a:t>
            </a:r>
            <a:endParaRPr/>
          </a:p>
        </p:txBody>
      </p:sp>
      <p:sp>
        <p:nvSpPr>
          <p:cNvPr id="112" name="Google Shape;112;p15"/>
          <p:cNvSpPr txBox="1"/>
          <p:nvPr/>
        </p:nvSpPr>
        <p:spPr>
          <a:xfrm>
            <a:off x="9439275" y="4152900"/>
            <a:ext cx="1885950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Understand how scientists think about what causes what.</a:t>
            </a:r>
            <a:endParaRPr/>
          </a:p>
        </p:txBody>
      </p:sp>
      <p:pic>
        <p:nvPicPr>
          <p:cNvPr id="113" name="Google Shape;113;p1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81150" y="238125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5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95800" y="2381250"/>
            <a:ext cx="3429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5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53300" y="2381250"/>
            <a:ext cx="3429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5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096500" y="2381250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168729-1264-583C-6C0A-31046851907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What We’ll Cover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/>
          <p:nvPr/>
        </p:nvSpPr>
        <p:spPr>
          <a:xfrm>
            <a:off x="5619750" y="2595562"/>
            <a:ext cx="952500" cy="47625"/>
          </a:xfrm>
          <a:prstGeom prst="rect">
            <a:avLst/>
          </a:prstGeom>
          <a:solidFill>
            <a:srgbClr val="1976D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295275" y="2928937"/>
            <a:ext cx="1160145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i="0" u="none" strike="noStrike" cap="none" dirty="0">
                <a:solidFill>
                  <a:srgbClr val="0D47A1"/>
                </a:solidFill>
                <a:latin typeface="Merriweather"/>
                <a:ea typeface="Merriweather"/>
                <a:cs typeface="Merriweather"/>
                <a:sym typeface="Merriweather"/>
              </a:rPr>
              <a:t>Module 1.1: Doing Research, Not Just Reading About It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8DCD2-1C16-9DEA-B6C8-095E152D1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A Different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32F6D-A21E-BED0-4EA6-6BAD74E46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This book teaches research by having you </a:t>
            </a:r>
            <a:r>
              <a:rPr lang="en-US" b="1" dirty="0"/>
              <a:t>*do*</a:t>
            </a:r>
            <a:r>
              <a:rPr lang="en-US" dirty="0"/>
              <a:t> research. We'll start with an activity: taking the Ten Item Personality Inventory (TIPI).</a:t>
            </a:r>
          </a:p>
          <a:p>
            <a:endParaRPr lang="en-US" dirty="0"/>
          </a:p>
          <a:p>
            <a:r>
              <a:rPr lang="en-US" dirty="0"/>
              <a:t>This test will illustrate fundamental ideas about how behavioral scientists:</a:t>
            </a:r>
          </a:p>
          <a:p>
            <a:endParaRPr lang="en-US" dirty="0"/>
          </a:p>
          <a:p>
            <a:pPr lvl="1"/>
            <a:r>
              <a:rPr lang="en-US" dirty="0"/>
              <a:t>Measure psychological concepts</a:t>
            </a:r>
          </a:p>
          <a:p>
            <a:pPr lvl="1"/>
            <a:r>
              <a:rPr lang="en-US" dirty="0"/>
              <a:t>Collect and organize data</a:t>
            </a:r>
          </a:p>
          <a:p>
            <a:pPr lvl="1"/>
            <a:r>
              <a:rPr lang="en-US" dirty="0"/>
              <a:t>Use data to understand behavior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09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9717F-A7F7-405F-7818-626EC76EE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Your First Activity: The TIPI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364D3-A6A5-6437-D2A8-46961D8CE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Go to: </a:t>
            </a:r>
            <a:r>
              <a:rPr lang="en-US" dirty="0">
                <a:hlinkClick r:id="rId2"/>
              </a:rPr>
              <a:t>https://psytests.org/big5/tipien.html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Answer the items</a:t>
            </a:r>
          </a:p>
          <a:p>
            <a:endParaRPr lang="en-US" dirty="0"/>
          </a:p>
          <a:p>
            <a:r>
              <a:rPr lang="en-US" dirty="0"/>
              <a:t>Save your scores or take a screenshot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24CDB-F23D-8DA9-F1F3-CD747DE28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804" y="2331940"/>
            <a:ext cx="5719883" cy="219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58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1621BE4-0E03-F68D-FC2B-0761EAFE22C9}"/>
              </a:ext>
            </a:extLst>
          </p:cNvPr>
          <p:cNvGrpSpPr/>
          <p:nvPr/>
        </p:nvGrpSpPr>
        <p:grpSpPr>
          <a:xfrm>
            <a:off x="1809750" y="1425848"/>
            <a:ext cx="8572500" cy="1107996"/>
            <a:chOff x="1809750" y="2581766"/>
            <a:chExt cx="8572500" cy="1107996"/>
          </a:xfrm>
        </p:grpSpPr>
        <p:sp>
          <p:nvSpPr>
            <p:cNvPr id="143" name="Google Shape;143;p18"/>
            <p:cNvSpPr txBox="1"/>
            <p:nvPr/>
          </p:nvSpPr>
          <p:spPr>
            <a:xfrm>
              <a:off x="2190750" y="2581766"/>
              <a:ext cx="81915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i="0" u="none" strike="noStrike" cap="none" dirty="0">
                  <a:ea typeface="Lato"/>
                  <a:cs typeface="Lato"/>
                  <a:sym typeface="Lato"/>
                </a:rPr>
                <a:t>Openness to Experience:</a:t>
              </a:r>
              <a:r>
                <a:rPr lang="en-US" sz="2400" b="0" i="0" u="none" strike="noStrike" cap="none" dirty="0">
                  <a:ea typeface="Lato"/>
                  <a:cs typeface="Lato"/>
                  <a:sym typeface="Lato"/>
                </a:rPr>
                <a:t> Curiosity, creativity, and willingness to try new things.</a:t>
              </a:r>
              <a:endParaRPr lang="en-US" sz="2800" dirty="0"/>
            </a:p>
          </p:txBody>
        </p:sp>
        <p:pic>
          <p:nvPicPr>
            <p:cNvPr id="148" name="Google Shape;148;p18" descr="image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09750" y="2786062"/>
              <a:ext cx="228600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5DFC499-6930-833D-55EE-516501043950}"/>
              </a:ext>
            </a:extLst>
          </p:cNvPr>
          <p:cNvGrpSpPr/>
          <p:nvPr/>
        </p:nvGrpSpPr>
        <p:grpSpPr>
          <a:xfrm>
            <a:off x="1809750" y="2702674"/>
            <a:ext cx="8572500" cy="553998"/>
            <a:chOff x="1809750" y="3071038"/>
            <a:chExt cx="8572500" cy="553998"/>
          </a:xfrm>
        </p:grpSpPr>
        <p:sp>
          <p:nvSpPr>
            <p:cNvPr id="144" name="Google Shape;144;p18"/>
            <p:cNvSpPr txBox="1"/>
            <p:nvPr/>
          </p:nvSpPr>
          <p:spPr>
            <a:xfrm>
              <a:off x="2190750" y="3071038"/>
              <a:ext cx="81915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i="0" u="none" strike="noStrike" cap="none" dirty="0">
                  <a:ea typeface="Lato"/>
                  <a:cs typeface="Lato"/>
                  <a:sym typeface="Lato"/>
                </a:rPr>
                <a:t>Conscientiousness</a:t>
              </a:r>
              <a:r>
                <a:rPr lang="en-US" sz="2000" b="1" i="0" u="none" strike="noStrike" cap="none" dirty="0">
                  <a:ea typeface="Lato"/>
                  <a:cs typeface="Lato"/>
                  <a:sym typeface="Lato"/>
                </a:rPr>
                <a:t>:</a:t>
              </a:r>
              <a:r>
                <a:rPr lang="en-US" sz="2000" b="0" i="0" u="none" strike="noStrike" cap="none" dirty="0">
                  <a:ea typeface="Lato"/>
                  <a:cs typeface="Lato"/>
                  <a:sym typeface="Lato"/>
                </a:rPr>
                <a:t> Organization, dependability, and self-discipline.</a:t>
              </a:r>
              <a:endParaRPr sz="3200" dirty="0"/>
            </a:p>
          </p:txBody>
        </p:sp>
        <p:pic>
          <p:nvPicPr>
            <p:cNvPr id="149" name="Google Shape;149;p18" descr="ima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809750" y="3233737"/>
              <a:ext cx="171450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BDC9BAE-6068-0EB8-72F3-DAD179391B77}"/>
              </a:ext>
            </a:extLst>
          </p:cNvPr>
          <p:cNvGrpSpPr/>
          <p:nvPr/>
        </p:nvGrpSpPr>
        <p:grpSpPr>
          <a:xfrm>
            <a:off x="1752600" y="3425502"/>
            <a:ext cx="8629650" cy="553998"/>
            <a:chOff x="1752600" y="3513459"/>
            <a:chExt cx="8629650" cy="553998"/>
          </a:xfrm>
        </p:grpSpPr>
        <p:sp>
          <p:nvSpPr>
            <p:cNvPr id="145" name="Google Shape;145;p18"/>
            <p:cNvSpPr txBox="1"/>
            <p:nvPr/>
          </p:nvSpPr>
          <p:spPr>
            <a:xfrm>
              <a:off x="2190750" y="3513459"/>
              <a:ext cx="81915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i="0" u="none" strike="noStrike" cap="none" dirty="0">
                  <a:ea typeface="Lato"/>
                  <a:cs typeface="Lato"/>
                  <a:sym typeface="Lato"/>
                </a:rPr>
                <a:t>Extraversion</a:t>
              </a:r>
              <a:r>
                <a:rPr lang="en-US" sz="2000" b="1" i="0" u="none" strike="noStrike" cap="none" dirty="0">
                  <a:ea typeface="Lato"/>
                  <a:cs typeface="Lato"/>
                  <a:sym typeface="Lato"/>
                </a:rPr>
                <a:t>:</a:t>
              </a:r>
              <a:r>
                <a:rPr lang="en-US" sz="2000" b="0" i="0" u="none" strike="noStrike" cap="none" dirty="0">
                  <a:ea typeface="Lato"/>
                  <a:cs typeface="Lato"/>
                  <a:sym typeface="Lato"/>
                </a:rPr>
                <a:t> Social energy, outgoing, and tendency to seek interaction.</a:t>
              </a:r>
              <a:endParaRPr sz="3200" dirty="0"/>
            </a:p>
          </p:txBody>
        </p:sp>
        <p:pic>
          <p:nvPicPr>
            <p:cNvPr id="150" name="Google Shape;150;p18" descr="imag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752600" y="3720532"/>
              <a:ext cx="285750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49CB5B1-648E-009A-40EE-5B1EEC2D4E30}"/>
              </a:ext>
            </a:extLst>
          </p:cNvPr>
          <p:cNvGrpSpPr/>
          <p:nvPr/>
        </p:nvGrpSpPr>
        <p:grpSpPr>
          <a:xfrm>
            <a:off x="1766887" y="4196178"/>
            <a:ext cx="8615363" cy="1107996"/>
            <a:chOff x="1766887" y="3925488"/>
            <a:chExt cx="8615363" cy="1107996"/>
          </a:xfrm>
        </p:grpSpPr>
        <p:sp>
          <p:nvSpPr>
            <p:cNvPr id="146" name="Google Shape;146;p18"/>
            <p:cNvSpPr txBox="1"/>
            <p:nvPr/>
          </p:nvSpPr>
          <p:spPr>
            <a:xfrm>
              <a:off x="2190750" y="3925488"/>
              <a:ext cx="81915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i="0" u="none" strike="noStrike" cap="none" dirty="0">
                  <a:ea typeface="Lato"/>
                  <a:cs typeface="Lato"/>
                  <a:sym typeface="Lato"/>
                </a:rPr>
                <a:t>Agreeableness:</a:t>
              </a:r>
              <a:r>
                <a:rPr lang="en-US" sz="2400" b="0" i="0" u="none" strike="noStrike" cap="none" dirty="0">
                  <a:ea typeface="Lato"/>
                  <a:cs typeface="Lato"/>
                  <a:sym typeface="Lato"/>
                </a:rPr>
                <a:t> Compassion, empathy, and interpersonal harmony.</a:t>
              </a:r>
              <a:endParaRPr sz="3600" dirty="0"/>
            </a:p>
          </p:txBody>
        </p:sp>
        <p:pic>
          <p:nvPicPr>
            <p:cNvPr id="151" name="Google Shape;151;p18" descr="image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766887" y="4129087"/>
              <a:ext cx="285750" cy="228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4B558C-7B73-133C-758B-7BB30B93E24D}"/>
              </a:ext>
            </a:extLst>
          </p:cNvPr>
          <p:cNvGrpSpPr/>
          <p:nvPr/>
        </p:nvGrpSpPr>
        <p:grpSpPr>
          <a:xfrm>
            <a:off x="1809750" y="5286335"/>
            <a:ext cx="8572500" cy="1107996"/>
            <a:chOff x="1809750" y="4511298"/>
            <a:chExt cx="8572500" cy="1107996"/>
          </a:xfrm>
        </p:grpSpPr>
        <p:sp>
          <p:nvSpPr>
            <p:cNvPr id="147" name="Google Shape;147;p18"/>
            <p:cNvSpPr txBox="1"/>
            <p:nvPr/>
          </p:nvSpPr>
          <p:spPr>
            <a:xfrm>
              <a:off x="2190750" y="4511298"/>
              <a:ext cx="81915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i="0" u="none" strike="noStrike" cap="none" dirty="0">
                  <a:ea typeface="Lato"/>
                  <a:cs typeface="Lato"/>
                  <a:sym typeface="Lato"/>
                </a:rPr>
                <a:t>Neuroticism (Emotional Stability):</a:t>
              </a:r>
              <a:r>
                <a:rPr lang="en-US" sz="2400" b="0" i="0" u="none" strike="noStrike" cap="none" dirty="0">
                  <a:ea typeface="Lato"/>
                  <a:cs typeface="Lato"/>
                  <a:sym typeface="Lato"/>
                </a:rPr>
                <a:t> Measures emotional reactivity and stability.</a:t>
              </a:r>
              <a:endParaRPr sz="3600" dirty="0"/>
            </a:p>
          </p:txBody>
        </p:sp>
        <p:pic>
          <p:nvPicPr>
            <p:cNvPr id="152" name="Google Shape;152;p18" descr="image.pn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809750" y="4667429"/>
              <a:ext cx="200025" cy="228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801FE8E7-B09C-ACD9-D05E-F523814F0E5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The “Big Five” Personality Traits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/>
          <p:nvPr/>
        </p:nvSpPr>
        <p:spPr>
          <a:xfrm>
            <a:off x="571500" y="3838575"/>
            <a:ext cx="11049000" cy="38100"/>
          </a:xfrm>
          <a:prstGeom prst="roundRect">
            <a:avLst>
              <a:gd name="adj" fmla="val 16667"/>
            </a:avLst>
          </a:prstGeom>
          <a:solidFill>
            <a:srgbClr val="E2E8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9"/>
          <p:cNvSpPr txBox="1"/>
          <p:nvPr/>
        </p:nvSpPr>
        <p:spPr>
          <a:xfrm>
            <a:off x="507968" y="4095750"/>
            <a:ext cx="2668302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1. Abstract Concept</a:t>
            </a:r>
            <a:endParaRPr/>
          </a:p>
        </p:txBody>
      </p:sp>
      <p:sp>
        <p:nvSpPr>
          <p:cNvPr id="160" name="Google Shape;160;p19"/>
          <p:cNvSpPr txBox="1"/>
          <p:nvPr/>
        </p:nvSpPr>
        <p:spPr>
          <a:xfrm>
            <a:off x="571500" y="4562475"/>
            <a:ext cx="2541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 dirty="0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A broad idea we want to study (e.g., "Personality").</a:t>
            </a:r>
            <a:endParaRPr dirty="0"/>
          </a:p>
        </p:txBody>
      </p:sp>
      <p:sp>
        <p:nvSpPr>
          <p:cNvPr id="161" name="Google Shape;161;p19"/>
          <p:cNvSpPr txBox="1"/>
          <p:nvPr/>
        </p:nvSpPr>
        <p:spPr>
          <a:xfrm>
            <a:off x="3343888" y="1914525"/>
            <a:ext cx="2668302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2. Operational Definition</a:t>
            </a:r>
            <a:endParaRPr/>
          </a:p>
        </p:txBody>
      </p:sp>
      <p:sp>
        <p:nvSpPr>
          <p:cNvPr id="162" name="Google Shape;162;p19"/>
          <p:cNvSpPr txBox="1"/>
          <p:nvPr/>
        </p:nvSpPr>
        <p:spPr>
          <a:xfrm>
            <a:off x="3407419" y="2676525"/>
            <a:ext cx="2541240" cy="77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A specific, measurable way to capture the concept (e.g., The TIPI questions).</a:t>
            </a:r>
            <a:endParaRPr/>
          </a:p>
        </p:txBody>
      </p:sp>
      <p:sp>
        <p:nvSpPr>
          <p:cNvPr id="163" name="Google Shape;163;p19"/>
          <p:cNvSpPr txBox="1"/>
          <p:nvPr/>
        </p:nvSpPr>
        <p:spPr>
          <a:xfrm>
            <a:off x="6179808" y="4095750"/>
            <a:ext cx="2668302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3. Collect Data</a:t>
            </a:r>
            <a:endParaRPr/>
          </a:p>
        </p:txBody>
      </p:sp>
      <p:sp>
        <p:nvSpPr>
          <p:cNvPr id="164" name="Google Shape;164;p19"/>
          <p:cNvSpPr txBox="1"/>
          <p:nvPr/>
        </p:nvSpPr>
        <p:spPr>
          <a:xfrm>
            <a:off x="6243339" y="4562475"/>
            <a:ext cx="2541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Turn the measure into numbers (e.g., Your scores from 1-7).</a:t>
            </a:r>
            <a:endParaRPr/>
          </a:p>
        </p:txBody>
      </p:sp>
      <p:sp>
        <p:nvSpPr>
          <p:cNvPr id="165" name="Google Shape;165;p19"/>
          <p:cNvSpPr txBox="1"/>
          <p:nvPr/>
        </p:nvSpPr>
        <p:spPr>
          <a:xfrm>
            <a:off x="9015728" y="2466975"/>
            <a:ext cx="2668302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976D2"/>
                </a:solidFill>
                <a:latin typeface="Merriweather"/>
                <a:ea typeface="Merriweather"/>
                <a:cs typeface="Merriweather"/>
                <a:sym typeface="Merriweather"/>
              </a:rPr>
              <a:t>4. Analysis</a:t>
            </a:r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9079259" y="2933700"/>
            <a:ext cx="2541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475569"/>
                </a:solidFill>
                <a:latin typeface="Lato"/>
                <a:ea typeface="Lato"/>
                <a:cs typeface="Lato"/>
                <a:sym typeface="Lato"/>
              </a:rPr>
              <a:t>Examine the data for patterns and insights (e.g., Class averages).</a:t>
            </a:r>
            <a:endParaRPr/>
          </a:p>
        </p:txBody>
      </p:sp>
      <p:sp>
        <p:nvSpPr>
          <p:cNvPr id="167" name="Google Shape;167;p19"/>
          <p:cNvSpPr/>
          <p:nvPr/>
        </p:nvSpPr>
        <p:spPr>
          <a:xfrm>
            <a:off x="1746870" y="3762375"/>
            <a:ext cx="190500" cy="1905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38100" cap="flat" cmpd="sng">
            <a:solidFill>
              <a:srgbClr val="1976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9"/>
          <p:cNvSpPr/>
          <p:nvPr/>
        </p:nvSpPr>
        <p:spPr>
          <a:xfrm>
            <a:off x="4582790" y="3762375"/>
            <a:ext cx="190500" cy="1905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38100" cap="flat" cmpd="sng">
            <a:solidFill>
              <a:srgbClr val="1976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9"/>
          <p:cNvSpPr/>
          <p:nvPr/>
        </p:nvSpPr>
        <p:spPr>
          <a:xfrm>
            <a:off x="7418709" y="3762375"/>
            <a:ext cx="190500" cy="1905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38100" cap="flat" cmpd="sng">
            <a:solidFill>
              <a:srgbClr val="1976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9"/>
          <p:cNvSpPr/>
          <p:nvPr/>
        </p:nvSpPr>
        <p:spPr>
          <a:xfrm>
            <a:off x="10254629" y="3762375"/>
            <a:ext cx="190500" cy="1905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38100" cap="flat" cmpd="sng">
            <a:solidFill>
              <a:srgbClr val="1976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A687B3-0CE5-B4D1-D312-6EB36AFB414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63E64"/>
                </a:solidFill>
              </a:rPr>
              <a:t>The Process of Measurement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582D9-3B06-D7C2-DFDF-5D71FACD9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68B22-133F-0283-965A-3A69E0D7E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3E64"/>
                </a:solidFill>
              </a:rPr>
              <a:t>Your Second Activity: Data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6EFB4-F5C6-489A-AD3B-EB1051662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580" y="1825625"/>
            <a:ext cx="3565132" cy="4351338"/>
          </a:xfrm>
        </p:spPr>
        <p:txBody>
          <a:bodyPr>
            <a:normAutofit/>
          </a:bodyPr>
          <a:lstStyle/>
          <a:p>
            <a:r>
              <a:rPr lang="en-US" dirty="0"/>
              <a:t>Go to: </a:t>
            </a:r>
            <a:r>
              <a:rPr lang="en-US" dirty="0">
                <a:hlinkClick r:id="rId3"/>
              </a:rPr>
              <a:t>https://bit.ly/4hojglZ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Enter your TIPI scores</a:t>
            </a:r>
          </a:p>
          <a:p>
            <a:endParaRPr lang="en-US" dirty="0"/>
          </a:p>
          <a:p>
            <a:r>
              <a:rPr lang="en-US" dirty="0"/>
              <a:t>Take a screenshot of the running averages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FE44C-AD22-B34C-0B57-3A09CFBA3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8018" y="2094508"/>
            <a:ext cx="7777648" cy="321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675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1ADCEA2798D14599E35A4B89CDDEC0" ma:contentTypeVersion="17" ma:contentTypeDescription="Create a new document." ma:contentTypeScope="" ma:versionID="33f499b586e0c09f292f47e77f915210">
  <xsd:schema xmlns:xsd="http://www.w3.org/2001/XMLSchema" xmlns:xs="http://www.w3.org/2001/XMLSchema" xmlns:p="http://schemas.microsoft.com/office/2006/metadata/properties" xmlns:ns2="2cfcbfac-5f90-4a73-9575-0ef274affdb0" xmlns:ns3="172308ea-7c92-45bc-bd09-44fa4aca3a06" targetNamespace="http://schemas.microsoft.com/office/2006/metadata/properties" ma:root="true" ma:fieldsID="280cd43e65d44002b4031f27c915d433" ns2:_="" ns3:_="">
    <xsd:import namespace="2cfcbfac-5f90-4a73-9575-0ef274affdb0"/>
    <xsd:import namespace="172308ea-7c92-45bc-bd09-44fa4aca3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DateModified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fcbfac-5f90-4a73-9575-0ef274affd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9f639d2-9425-406a-b7d7-53d88a02ef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Modified" ma:index="23" nillable="true" ma:displayName="Date Modified" ma:format="DateOnly" ma:internalName="DateModified">
      <xsd:simpleType>
        <xsd:restriction base="dms:DateTim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308ea-7c92-45bc-bd09-44fa4aca3a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1de10c6-f71a-4663-a1bf-833061db95ad}" ma:internalName="TaxCatchAll" ma:showField="CatchAllData" ma:web="172308ea-7c92-45bc-bd09-44fa4aca3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Modified xmlns="2cfcbfac-5f90-4a73-9575-0ef274affdb0" xsi:nil="true"/>
    <TaxCatchAll xmlns="172308ea-7c92-45bc-bd09-44fa4aca3a06" xsi:nil="true"/>
    <lcf76f155ced4ddcb4097134ff3c332f xmlns="2cfcbfac-5f90-4a73-9575-0ef274affdb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08AF1A-5D0F-474B-A0E5-84009F38C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fcbfac-5f90-4a73-9575-0ef274affdb0"/>
    <ds:schemaRef ds:uri="172308ea-7c92-45bc-bd09-44fa4aca3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43AD6B-8877-41C4-983C-8622409B9431}">
  <ds:schemaRefs>
    <ds:schemaRef ds:uri="http://schemas.microsoft.com/office/2006/metadata/properties"/>
    <ds:schemaRef ds:uri="http://schemas.microsoft.com/office/infopath/2007/PartnerControls"/>
    <ds:schemaRef ds:uri="2cfcbfac-5f90-4a73-9575-0ef274affdb0"/>
    <ds:schemaRef ds:uri="172308ea-7c92-45bc-bd09-44fa4aca3a06"/>
  </ds:schemaRefs>
</ds:datastoreItem>
</file>

<file path=customXml/itemProps3.xml><?xml version="1.0" encoding="utf-8"?>
<ds:datastoreItem xmlns:ds="http://schemas.openxmlformats.org/officeDocument/2006/customXml" ds:itemID="{AFD171A3-4E02-489A-96CC-27F1B4B6CA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1428</Words>
  <Application>Microsoft Office PowerPoint</Application>
  <PresentationFormat>Widescreen</PresentationFormat>
  <Paragraphs>164</Paragraphs>
  <Slides>25</Slides>
  <Notes>15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Chapter 1: The Study of People</vt:lpstr>
      <vt:lpstr>Science = More Than Casual Observation</vt:lpstr>
      <vt:lpstr>PowerPoint Presentation</vt:lpstr>
      <vt:lpstr>PowerPoint Presentation</vt:lpstr>
      <vt:lpstr>A Different Approach</vt:lpstr>
      <vt:lpstr>Your First Activity: The TIPI</vt:lpstr>
      <vt:lpstr>PowerPoint Presentation</vt:lpstr>
      <vt:lpstr>PowerPoint Presentation</vt:lpstr>
      <vt:lpstr>Your Second Activity: Data Analysis</vt:lpstr>
      <vt:lpstr>PowerPoint Presentation</vt:lpstr>
      <vt:lpstr>PowerPoint Presentation</vt:lpstr>
      <vt:lpstr>PowerPoint Presentation</vt:lpstr>
      <vt:lpstr>The Scientific Process</vt:lpstr>
      <vt:lpstr>PowerPoint Presentation</vt:lpstr>
      <vt:lpstr>PowerPoint Presentation</vt:lpstr>
      <vt:lpstr>Where is Behavioral Science Practiced?</vt:lpstr>
      <vt:lpstr>Moneyball</vt:lpstr>
      <vt:lpstr>PowerPoint Presentation</vt:lpstr>
      <vt:lpstr>PowerPoint Presentation</vt:lpstr>
      <vt:lpstr>PowerPoint Presentation</vt:lpstr>
      <vt:lpstr>Scenario</vt:lpstr>
      <vt:lpstr>Establishing Cause and Effect</vt:lpstr>
      <vt:lpstr>The Importance of Control Groups</vt:lpstr>
      <vt:lpstr>The Importance of Control Groups</vt:lpstr>
      <vt:lpstr>Chapter 1: Takeaways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Aaron Moss</dc:creator>
  <cp:lastModifiedBy>Aaron Moss</cp:lastModifiedBy>
  <cp:revision>24</cp:revision>
  <dcterms:created xsi:type="dcterms:W3CDTF">2025-11-12T21:14:25Z</dcterms:created>
  <dcterms:modified xsi:type="dcterms:W3CDTF">2026-01-09T20:59:12Z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0x010100051ADCEA2798D14599E35A4B89CDDEC0</vt:lpwstr>
  </property>
  <property fmtid="{D5CDD505-2E9C-101B-9397-08002B2CF9AE}" pid="3" name="MediaServiceImageTags">
    <vt:lpwstr/>
  </property>
</Properties>
</file>